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59" r:id="rId4"/>
    <p:sldId id="260" r:id="rId5"/>
    <p:sldId id="261" r:id="rId6"/>
    <p:sldId id="262" r:id="rId7"/>
    <p:sldId id="265" r:id="rId8"/>
    <p:sldId id="266" r:id="rId9"/>
    <p:sldId id="263" r:id="rId10"/>
    <p:sldId id="267" r:id="rId11"/>
    <p:sldId id="268" r:id="rId12"/>
    <p:sldId id="269" r:id="rId13"/>
    <p:sldId id="270" r:id="rId14"/>
    <p:sldId id="271" r:id="rId15"/>
    <p:sldId id="264"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25" autoAdjust="0"/>
  </p:normalViewPr>
  <p:slideViewPr>
    <p:cSldViewPr snapToGrid="0" snapToObjects="1">
      <p:cViewPr varScale="1">
        <p:scale>
          <a:sx n="62" d="100"/>
          <a:sy n="62" d="100"/>
        </p:scale>
        <p:origin x="-9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E2515D-4533-024F-9641-E60968085EE6}" type="datetimeFigureOut">
              <a:rPr lang="en-US" smtClean="0"/>
              <a:t>3/27/18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2991EE-205F-EE4F-9B54-FEE82F6CAA9C}" type="slidenum">
              <a:rPr lang="en-US" smtClean="0"/>
              <a:t>‹#›</a:t>
            </a:fld>
            <a:endParaRPr lang="en-US"/>
          </a:p>
        </p:txBody>
      </p:sp>
    </p:spTree>
    <p:extLst>
      <p:ext uri="{BB962C8B-B14F-4D97-AF65-F5344CB8AC3E}">
        <p14:creationId xmlns:p14="http://schemas.microsoft.com/office/powerpoint/2010/main" val="931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2EF8F-41EC-2B40-942F-5381E8CB3ECE}" type="datetimeFigureOut">
              <a:rPr lang="en-US" smtClean="0"/>
              <a:t>3/27/18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2C2E8E-0ED3-254E-AE67-EF1449A3B963}" type="slidenum">
              <a:rPr lang="en-US" smtClean="0"/>
              <a:t>‹#›</a:t>
            </a:fld>
            <a:endParaRPr lang="en-US"/>
          </a:p>
        </p:txBody>
      </p:sp>
    </p:spTree>
    <p:extLst>
      <p:ext uri="{BB962C8B-B14F-4D97-AF65-F5344CB8AC3E}">
        <p14:creationId xmlns:p14="http://schemas.microsoft.com/office/powerpoint/2010/main" val="1915490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2C2E8E-0ED3-254E-AE67-EF1449A3B963}" type="slidenum">
              <a:rPr lang="en-US" smtClean="0"/>
              <a:t>1</a:t>
            </a:fld>
            <a:endParaRPr lang="en-US"/>
          </a:p>
        </p:txBody>
      </p:sp>
    </p:spTree>
    <p:extLst>
      <p:ext uri="{BB962C8B-B14F-4D97-AF65-F5344CB8AC3E}">
        <p14:creationId xmlns:p14="http://schemas.microsoft.com/office/powerpoint/2010/main" val="2905364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800" dirty="0" smtClean="0"/>
              <a:t>Therapist led interventions grounded in ASI theory, assessment, and</a:t>
            </a:r>
            <a:r>
              <a:rPr lang="en-US" sz="800" baseline="0" dirty="0" smtClean="0"/>
              <a:t> intervention strategies</a:t>
            </a:r>
            <a:r>
              <a:rPr lang="en-US" sz="800" baseline="0" dirty="0" smtClean="0">
                <a:sym typeface="Wingdings"/>
              </a:rPr>
              <a:t> </a:t>
            </a:r>
            <a:r>
              <a:rPr lang="en-US" sz="800" baseline="0" dirty="0" smtClean="0"/>
              <a:t>may be a key component of the multifaceted intervention plan, showing p</a:t>
            </a:r>
            <a:r>
              <a:rPr lang="en-US" sz="800" dirty="0" smtClean="0"/>
              <a:t>ositive outcomes in self-care, play, and participation</a:t>
            </a:r>
          </a:p>
          <a:p>
            <a:endParaRPr lang="en-US" sz="800" baseline="0" dirty="0" smtClean="0"/>
          </a:p>
          <a:p>
            <a:endParaRPr lang="en-US" sz="800" baseline="0" dirty="0" smtClean="0"/>
          </a:p>
          <a:p>
            <a:r>
              <a:rPr lang="en-US" sz="800" baseline="0" dirty="0" smtClean="0"/>
              <a:t>Therapist-led include programs that address single sensory systems</a:t>
            </a:r>
          </a:p>
          <a:p>
            <a:endParaRPr lang="en-US" sz="800" baseline="0" dirty="0" smtClean="0"/>
          </a:p>
          <a:p>
            <a:r>
              <a:rPr lang="en-US" sz="800" baseline="0" dirty="0" smtClean="0"/>
              <a:t>Sound-based programs</a:t>
            </a:r>
            <a:r>
              <a:rPr lang="en-US" sz="800" baseline="0" dirty="0" smtClean="0">
                <a:sym typeface="Wingdings"/>
              </a:rPr>
              <a:t> such as Therapeutic Listening (</a:t>
            </a:r>
            <a:r>
              <a:rPr lang="en-US" sz="800" i="1" kern="1200" dirty="0" smtClean="0">
                <a:solidFill>
                  <a:schemeClr val="tx1"/>
                </a:solidFill>
                <a:latin typeface="+mn-lt"/>
                <a:ea typeface="+mn-ea"/>
                <a:cs typeface="+mn-cs"/>
              </a:rPr>
              <a:t>Therapeutic Listening</a:t>
            </a:r>
            <a:r>
              <a:rPr lang="en-US" sz="800" i="0" kern="1200" dirty="0" smtClean="0">
                <a:solidFill>
                  <a:schemeClr val="tx1"/>
                </a:solidFill>
                <a:latin typeface="+mn-lt"/>
                <a:ea typeface="+mn-ea"/>
                <a:cs typeface="+mn-cs"/>
              </a:rPr>
              <a:t> is a comprehensive, multi-faceted sound-based approach that involves much more than just the ears. Neurologically it is connected to all levels of brain function and as a result it has a vast range of influence. Listening impacts not only our overall physiology, but also our behavior. </a:t>
            </a:r>
            <a:r>
              <a:rPr lang="en-US" sz="800" dirty="0" smtClean="0"/>
              <a:t>The music in Therapeutic Listening gives the listener unique and precisely controlled sensory information. The music is electronically modified to highlight the parts of the sound spectrum that naturally capture attention and activate body movement, synchronizing it with the environment. Therapeutic Listening uses electronic modifications, along with the organized, rhythmical sound patterns inherent in music, to trigger the self-organizing capacities of the nervous system.</a:t>
            </a:r>
            <a:r>
              <a:rPr lang="en-US" sz="800" i="0" kern="1200" dirty="0" smtClean="0">
                <a:solidFill>
                  <a:schemeClr val="tx1"/>
                </a:solidFill>
                <a:latin typeface="+mn-lt"/>
                <a:ea typeface="+mn-ea"/>
                <a:cs typeface="+mn-cs"/>
              </a:rPr>
              <a:t>)</a:t>
            </a:r>
          </a:p>
          <a:p>
            <a:endParaRPr lang="en-US" sz="800" i="0" kern="1200" dirty="0" smtClean="0">
              <a:solidFill>
                <a:schemeClr val="tx1"/>
              </a:solidFill>
              <a:latin typeface="+mn-lt"/>
              <a:ea typeface="+mn-ea"/>
              <a:cs typeface="+mn-cs"/>
            </a:endParaRPr>
          </a:p>
          <a:p>
            <a:r>
              <a:rPr lang="en-US" sz="800" i="0" kern="1200" dirty="0" smtClean="0">
                <a:solidFill>
                  <a:schemeClr val="tx1"/>
                </a:solidFill>
                <a:latin typeface="+mn-lt"/>
                <a:ea typeface="+mn-ea"/>
                <a:cs typeface="+mn-cs"/>
              </a:rPr>
              <a:t>Interactive metronome</a:t>
            </a:r>
            <a:r>
              <a:rPr lang="en-US" sz="800" i="0" kern="1200" dirty="0" smtClean="0">
                <a:solidFill>
                  <a:schemeClr val="tx1"/>
                </a:solidFill>
                <a:latin typeface="+mn-lt"/>
                <a:ea typeface="+mn-ea"/>
                <a:cs typeface="+mn-cs"/>
                <a:sym typeface="Wingdings"/>
              </a:rPr>
              <a:t> </a:t>
            </a:r>
            <a:r>
              <a:rPr lang="en-US" sz="800" kern="1200" dirty="0" smtClean="0">
                <a:solidFill>
                  <a:schemeClr val="tx1"/>
                </a:solidFill>
                <a:latin typeface="+mn-lt"/>
                <a:ea typeface="+mn-ea"/>
                <a:cs typeface="+mn-cs"/>
              </a:rPr>
              <a:t>restore the efficient, synchronized communication between their functional brain networks (moving with the</a:t>
            </a:r>
            <a:r>
              <a:rPr lang="en-US" sz="800" kern="1200" baseline="0" dirty="0" smtClean="0">
                <a:solidFill>
                  <a:schemeClr val="tx1"/>
                </a:solidFill>
                <a:latin typeface="+mn-lt"/>
                <a:ea typeface="+mn-ea"/>
                <a:cs typeface="+mn-cs"/>
              </a:rPr>
              <a:t> beat and focused on timing, gets neurons firing in brain)</a:t>
            </a:r>
            <a:endParaRPr lang="en-US" sz="800" kern="1200" dirty="0" smtClean="0">
              <a:solidFill>
                <a:schemeClr val="tx1"/>
              </a:solidFill>
              <a:latin typeface="+mn-lt"/>
              <a:ea typeface="+mn-ea"/>
              <a:cs typeface="+mn-cs"/>
            </a:endParaRP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Astronaut training</a:t>
            </a:r>
            <a:r>
              <a:rPr lang="en-US" sz="800" kern="1200" dirty="0" smtClean="0">
                <a:solidFill>
                  <a:schemeClr val="tx1"/>
                </a:solidFill>
                <a:latin typeface="+mn-lt"/>
                <a:ea typeface="+mn-ea"/>
                <a:cs typeface="+mn-cs"/>
                <a:sym typeface="Wingdings"/>
              </a:rPr>
              <a:t> </a:t>
            </a:r>
            <a:r>
              <a:rPr lang="en-US" sz="800" kern="1200" dirty="0" smtClean="0">
                <a:solidFill>
                  <a:schemeClr val="tx1"/>
                </a:solidFill>
                <a:latin typeface="+mn-lt"/>
                <a:ea typeface="+mn-ea"/>
                <a:cs typeface="+mn-cs"/>
              </a:rPr>
              <a:t>focusing on activating the vestibular-visual-auditory triad, using A Sound Activated Vestibular-Visual Protocol</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The Alert</a:t>
            </a:r>
            <a:r>
              <a:rPr lang="en-US" sz="800" kern="1200" baseline="0" dirty="0" smtClean="0">
                <a:solidFill>
                  <a:schemeClr val="tx1"/>
                </a:solidFill>
                <a:latin typeface="+mn-lt"/>
                <a:ea typeface="+mn-ea"/>
                <a:cs typeface="+mn-cs"/>
              </a:rPr>
              <a:t> Program</a:t>
            </a:r>
            <a:r>
              <a:rPr lang="en-US" sz="800" kern="1200" baseline="0" dirty="0" smtClean="0">
                <a:solidFill>
                  <a:schemeClr val="tx1"/>
                </a:solidFill>
                <a:latin typeface="+mn-lt"/>
                <a:ea typeface="+mn-ea"/>
                <a:cs typeface="+mn-cs"/>
                <a:sym typeface="Wingdings"/>
              </a:rPr>
              <a:t> helping clients to think about self-regulation, learn about self-regulation and how to use strategies </a:t>
            </a:r>
            <a:r>
              <a:rPr lang="en-US" sz="800" kern="1200" baseline="0" dirty="0" err="1" smtClean="0">
                <a:solidFill>
                  <a:schemeClr val="tx1"/>
                </a:solidFill>
                <a:latin typeface="+mn-lt"/>
                <a:ea typeface="+mn-ea"/>
                <a:cs typeface="+mn-cs"/>
                <a:sym typeface="Wingdings"/>
              </a:rPr>
              <a:t>I’ly</a:t>
            </a:r>
            <a:r>
              <a:rPr lang="en-US" sz="800" kern="1200" baseline="0" dirty="0" smtClean="0">
                <a:solidFill>
                  <a:schemeClr val="tx1"/>
                </a:solidFill>
                <a:latin typeface="+mn-lt"/>
                <a:ea typeface="+mn-ea"/>
                <a:cs typeface="+mn-cs"/>
                <a:sym typeface="Wingdings"/>
              </a:rPr>
              <a:t> in order to self-regulate</a:t>
            </a:r>
            <a:endParaRPr lang="en-US" sz="8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2C2E8E-0ED3-254E-AE67-EF1449A3B963}" type="slidenum">
              <a:rPr lang="en-US" smtClean="0"/>
              <a:t>10</a:t>
            </a:fld>
            <a:endParaRPr lang="en-US"/>
          </a:p>
        </p:txBody>
      </p:sp>
    </p:spTree>
    <p:extLst>
      <p:ext uri="{BB962C8B-B14F-4D97-AF65-F5344CB8AC3E}">
        <p14:creationId xmlns:p14="http://schemas.microsoft.com/office/powerpoint/2010/main" val="2860909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Client</a:t>
            </a:r>
            <a:r>
              <a:rPr lang="en-US" baseline="0" dirty="0" smtClean="0"/>
              <a:t> with differences m</a:t>
            </a:r>
            <a:r>
              <a:rPr lang="en-US" dirty="0" smtClean="0"/>
              <a:t>ay exhibit behavioral</a:t>
            </a:r>
            <a:r>
              <a:rPr lang="en-US" baseline="0" dirty="0" smtClean="0"/>
              <a:t> difficulties such as aggression, avoidance, or</a:t>
            </a:r>
            <a:r>
              <a:rPr lang="en-US" baseline="0" dirty="0" smtClean="0">
                <a:solidFill>
                  <a:srgbClr val="FFFF00"/>
                </a:solidFill>
              </a:rPr>
              <a:t> sensory seeking </a:t>
            </a:r>
            <a:r>
              <a:rPr lang="en-US" baseline="0" dirty="0" smtClean="0"/>
              <a:t>behaviors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Therefore, behavioral approaches may be beneficial for children with sensory processing/integration difficulties t</a:t>
            </a:r>
            <a:r>
              <a:rPr lang="en-US" sz="1200" kern="1200" dirty="0" smtClean="0">
                <a:solidFill>
                  <a:schemeClr val="tx1"/>
                </a:solidFill>
                <a:effectLst/>
                <a:latin typeface="+mn-lt"/>
                <a:ea typeface="+mn-ea"/>
                <a:cs typeface="+mn-cs"/>
              </a:rPr>
              <a:t>o target specific, discrete behaviors that may need to be developed (e.g., the ability to complete a dressing sequence), elicited (e.g., engagement in a difficult yet achievable motor action), or reduced (e.g., aggression toward a teacher) to facilitate optimal participation. </a:t>
            </a:r>
            <a:endParaRPr lang="en-US" baseline="0" dirty="0" smtClean="0"/>
          </a:p>
          <a:p>
            <a:endParaRPr lang="en-US" baseline="0" dirty="0" smtClean="0"/>
          </a:p>
          <a:p>
            <a:r>
              <a:rPr lang="en-US" baseline="0" dirty="0" smtClean="0"/>
              <a:t>PBS</a:t>
            </a:r>
            <a:r>
              <a:rPr lang="en-US" baseline="0" dirty="0" smtClean="0">
                <a:sym typeface="Wingdings"/>
              </a:rPr>
              <a:t> environmental or curricular redesign to address contextual fit between environment and client</a:t>
            </a:r>
          </a:p>
          <a:p>
            <a:pPr marL="171450" indent="-171450">
              <a:buFont typeface="Wingdings" charset="0"/>
              <a:buChar char="à"/>
            </a:pPr>
            <a:r>
              <a:rPr lang="en-US" baseline="0" dirty="0" smtClean="0">
                <a:sym typeface="Wingdings"/>
              </a:rPr>
              <a:t>Shown to improve quality of life and academic performance, and reduce negative behavior (shown with children with DD, emotional/behavioral disorders, and autism, which are all conditions having to do with sensory)</a:t>
            </a:r>
          </a:p>
          <a:p>
            <a:pPr marL="0" indent="0">
              <a:buFont typeface="Wingdings" charset="0"/>
              <a:buNone/>
            </a:pPr>
            <a:endParaRPr lang="en-US" baseline="0" dirty="0" smtClean="0">
              <a:sym typeface="Wingdings"/>
            </a:endParaRPr>
          </a:p>
          <a:p>
            <a:pPr marL="0" indent="0">
              <a:buFont typeface="Wingdings" charset="0"/>
              <a:buNone/>
            </a:pPr>
            <a:r>
              <a:rPr lang="en-US" baseline="0" dirty="0" smtClean="0">
                <a:sym typeface="Wingdings"/>
              </a:rPr>
              <a:t>Consistent and predictable with physical and social features can be shown to decrease the processing load, reduce anxiety, allow child to focus attention on functional task rather than constantly evaluate the environment for sensory threats.</a:t>
            </a:r>
            <a:endParaRPr lang="en-US" dirty="0" smtClean="0"/>
          </a:p>
        </p:txBody>
      </p:sp>
      <p:sp>
        <p:nvSpPr>
          <p:cNvPr id="4" name="Slide Number Placeholder 3"/>
          <p:cNvSpPr>
            <a:spLocks noGrp="1"/>
          </p:cNvSpPr>
          <p:nvPr>
            <p:ph type="sldNum" sz="quarter" idx="10"/>
          </p:nvPr>
        </p:nvSpPr>
        <p:spPr/>
        <p:txBody>
          <a:bodyPr/>
          <a:lstStyle/>
          <a:p>
            <a:fld id="{1F2C2E8E-0ED3-254E-AE67-EF1449A3B963}" type="slidenum">
              <a:rPr lang="en-US" smtClean="0"/>
              <a:t>11</a:t>
            </a:fld>
            <a:endParaRPr lang="en-US"/>
          </a:p>
        </p:txBody>
      </p:sp>
    </p:spTree>
    <p:extLst>
      <p:ext uri="{BB962C8B-B14F-4D97-AF65-F5344CB8AC3E}">
        <p14:creationId xmlns:p14="http://schemas.microsoft.com/office/powerpoint/2010/main" val="552975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type and amount of practice given to typical children during their daily routine are simply not enough for children with differences in sensory processing and integration to learn or master functional skills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However, research suggests that interventions that strategically manipulate the timing and organization of skilled motor practice (e.g., distributed practice schedules) can lead to learning-dependent changes in the primary motor cortex and to measurable outcomes in motor skill performance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Improvements in daily living skills, safety, and social skills after practice in virtual contexts (i.e., virtual reality)</a:t>
            </a:r>
            <a:r>
              <a:rPr lang="en-US" sz="1200" kern="1200" baseline="0" dirty="0" smtClean="0">
                <a:solidFill>
                  <a:schemeClr val="tx1"/>
                </a:solidFill>
                <a:effectLst/>
                <a:latin typeface="+mn-lt"/>
                <a:ea typeface="+mn-ea"/>
                <a:cs typeface="+mn-cs"/>
              </a:rPr>
              <a:t> have also been documented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*Research has been done on these first two with adults, but a growing body of literature supports these for </a:t>
            </a:r>
            <a:r>
              <a:rPr lang="en-US" sz="1200" kern="1200" baseline="0" dirty="0" err="1" smtClean="0">
                <a:solidFill>
                  <a:schemeClr val="tx1"/>
                </a:solidFill>
                <a:effectLst/>
                <a:latin typeface="+mn-lt"/>
                <a:ea typeface="+mn-ea"/>
                <a:cs typeface="+mn-cs"/>
              </a:rPr>
              <a:t>peds</a:t>
            </a:r>
            <a:endParaRPr lang="en-US" sz="1200" kern="1200" baseline="0" dirty="0" smtClean="0">
              <a:solidFill>
                <a:schemeClr val="tx1"/>
              </a:solidFill>
              <a:effectLst/>
              <a:latin typeface="+mn-lt"/>
              <a:ea typeface="+mn-ea"/>
              <a:cs typeface="+mn-cs"/>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Feedback is an important concept associated with practice and motor learning. Extrinsic (or augmented) feedback refers to feedback that is added to what is typically received by a person while performing a task.</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hildren with differences in sensory processing and integration who cannot always rely on accurate intrinsic feedback from their body.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Children with handwriting difficulties, a multifaceted intervention plan should include the use of therapeutic handwriting practice, particularly when a child cannot participate in expected school-based tasks. </a:t>
            </a:r>
            <a:endParaRPr lang="en-US" dirty="0" smtClean="0"/>
          </a:p>
        </p:txBody>
      </p:sp>
      <p:sp>
        <p:nvSpPr>
          <p:cNvPr id="4" name="Slide Number Placeholder 3"/>
          <p:cNvSpPr>
            <a:spLocks noGrp="1"/>
          </p:cNvSpPr>
          <p:nvPr>
            <p:ph type="sldNum" sz="quarter" idx="10"/>
          </p:nvPr>
        </p:nvSpPr>
        <p:spPr/>
        <p:txBody>
          <a:bodyPr/>
          <a:lstStyle/>
          <a:p>
            <a:fld id="{1F2C2E8E-0ED3-254E-AE67-EF1449A3B963}" type="slidenum">
              <a:rPr lang="en-US" smtClean="0"/>
              <a:t>12</a:t>
            </a:fld>
            <a:endParaRPr lang="en-US"/>
          </a:p>
        </p:txBody>
      </p:sp>
    </p:spTree>
    <p:extLst>
      <p:ext uri="{BB962C8B-B14F-4D97-AF65-F5344CB8AC3E}">
        <p14:creationId xmlns:p14="http://schemas.microsoft.com/office/powerpoint/2010/main" val="110489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children with differences in sensory processing and integration do not receive accurate in- formation from their bodies during task performance (e.g., poor tactile, proprioceptive, or vestibular discrimination) and secondarily cannot effectively draw on past experiences when refining or developing new motor plans.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*Several studies support the use of CO–OP and NTT for children who have difficulties with motor coordination, including children with developmental coordination disorder (DCD) and ASD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CO-OP</a:t>
            </a:r>
            <a:r>
              <a:rPr lang="en-US" sz="1200" kern="1200" dirty="0" smtClean="0">
                <a:solidFill>
                  <a:schemeClr val="tx1"/>
                </a:solidFill>
                <a:effectLst/>
                <a:latin typeface="+mn-lt"/>
                <a:ea typeface="+mn-ea"/>
                <a:cs typeface="+mn-cs"/>
                <a:sym typeface="Wingdings"/>
              </a:rPr>
              <a:t> t</a:t>
            </a:r>
            <a:r>
              <a:rPr lang="en-US" sz="1200" kern="1200" dirty="0" smtClean="0">
                <a:solidFill>
                  <a:schemeClr val="tx1"/>
                </a:solidFill>
                <a:effectLst/>
                <a:latin typeface="+mn-lt"/>
                <a:ea typeface="+mn-ea"/>
                <a:cs typeface="+mn-cs"/>
              </a:rPr>
              <a:t>he practitioner serves as the child’s coach or guide; however, recent evidence suggests that children’s ability to self-monitor may improve over time and carry over to other functional tasks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NTT</a:t>
            </a:r>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aims to develop a child’s metacognitive skills as a way to improve motor performance;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practitioners guide children through different phases of motor learning by manipulating task and environmental demands and using techniques such as guided discovery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Video modeling and</a:t>
            </a:r>
            <a:r>
              <a:rPr lang="en-US" sz="1200" kern="1200" baseline="0" dirty="0" smtClean="0">
                <a:solidFill>
                  <a:schemeClr val="tx1"/>
                </a:solidFill>
                <a:effectLst/>
                <a:latin typeface="+mn-lt"/>
                <a:ea typeface="+mn-ea"/>
                <a:cs typeface="+mn-cs"/>
              </a:rPr>
              <a:t> pictures have been shown to improve independence in ADL’s and vocational skills</a:t>
            </a:r>
            <a:endParaRPr lang="en-US" dirty="0" smtClean="0"/>
          </a:p>
          <a:p>
            <a:endParaRPr lang="en-US" dirty="0"/>
          </a:p>
        </p:txBody>
      </p:sp>
      <p:sp>
        <p:nvSpPr>
          <p:cNvPr id="4" name="Slide Number Placeholder 3"/>
          <p:cNvSpPr>
            <a:spLocks noGrp="1"/>
          </p:cNvSpPr>
          <p:nvPr>
            <p:ph type="sldNum" sz="quarter" idx="10"/>
          </p:nvPr>
        </p:nvSpPr>
        <p:spPr/>
        <p:txBody>
          <a:bodyPr/>
          <a:lstStyle/>
          <a:p>
            <a:fld id="{1F2C2E8E-0ED3-254E-AE67-EF1449A3B963}" type="slidenum">
              <a:rPr lang="en-US" smtClean="0"/>
              <a:t>13</a:t>
            </a:fld>
            <a:endParaRPr lang="en-US"/>
          </a:p>
        </p:txBody>
      </p:sp>
    </p:spTree>
    <p:extLst>
      <p:ext uri="{BB962C8B-B14F-4D97-AF65-F5344CB8AC3E}">
        <p14:creationId xmlns:p14="http://schemas.microsoft.com/office/powerpoint/2010/main" val="1765909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Children with differences in sensory processing and integration may present with low muscle tone, poor alignment, or inadequate postural strength and stability to effectively or efficiently participate in functional self- care or play tasks.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Supervised strength training</a:t>
            </a:r>
            <a:r>
              <a:rPr lang="en-US" baseline="0" dirty="0" smtClean="0"/>
              <a:t> intervention for 2 children with developmental coordination disorder. Involving a high number of repetitions with low resistance, with focus on proper positioning and techniques. Increased functional gains in playground skills were shown with increased confidence and motivation for motor tasks also noted.</a:t>
            </a:r>
            <a:endParaRPr lang="en-US" dirty="0" smtClean="0"/>
          </a:p>
        </p:txBody>
      </p:sp>
      <p:sp>
        <p:nvSpPr>
          <p:cNvPr id="4" name="Slide Number Placeholder 3"/>
          <p:cNvSpPr>
            <a:spLocks noGrp="1"/>
          </p:cNvSpPr>
          <p:nvPr>
            <p:ph type="sldNum" sz="quarter" idx="10"/>
          </p:nvPr>
        </p:nvSpPr>
        <p:spPr/>
        <p:txBody>
          <a:bodyPr/>
          <a:lstStyle/>
          <a:p>
            <a:fld id="{1F2C2E8E-0ED3-254E-AE67-EF1449A3B963}" type="slidenum">
              <a:rPr lang="en-US" smtClean="0"/>
              <a:t>14</a:t>
            </a:fld>
            <a:endParaRPr lang="en-US"/>
          </a:p>
        </p:txBody>
      </p:sp>
    </p:spTree>
    <p:extLst>
      <p:ext uri="{BB962C8B-B14F-4D97-AF65-F5344CB8AC3E}">
        <p14:creationId xmlns:p14="http://schemas.microsoft.com/office/powerpoint/2010/main" val="118426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the</a:t>
            </a:r>
            <a:r>
              <a:rPr lang="en-US" sz="1200" kern="1200" baseline="0" dirty="0" smtClean="0">
                <a:solidFill>
                  <a:schemeClr val="tx1"/>
                </a:solidFill>
                <a:effectLst/>
                <a:latin typeface="+mn-lt"/>
                <a:ea typeface="+mn-ea"/>
                <a:cs typeface="+mn-cs"/>
              </a:rPr>
              <a:t> OT profession </a:t>
            </a:r>
            <a:r>
              <a:rPr lang="en-US" sz="1200" kern="1200" dirty="0" smtClean="0">
                <a:solidFill>
                  <a:schemeClr val="tx1"/>
                </a:solidFill>
                <a:effectLst/>
                <a:latin typeface="+mn-lt"/>
                <a:ea typeface="+mn-ea"/>
                <a:cs typeface="+mn-cs"/>
              </a:rPr>
              <a:t>moves forward, it is important that practitioners are explicit about what intervention approaches they use and why, state the evidence to support them, and document their contribution to enhancing children’s function and participation.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was so surprised how much all three professions overlap with one another and how we could all use some of these ideas</a:t>
            </a:r>
            <a:r>
              <a:rPr lang="en-US" sz="1200" kern="1200" baseline="0" dirty="0" smtClean="0">
                <a:solidFill>
                  <a:schemeClr val="tx1"/>
                </a:solidFill>
                <a:effectLst/>
                <a:latin typeface="+mn-lt"/>
                <a:ea typeface="+mn-ea"/>
                <a:cs typeface="+mn-cs"/>
              </a:rPr>
              <a:t> no matter what discipline we are in!</a:t>
            </a:r>
            <a:endParaRPr lang="en-US" dirty="0" smtClean="0"/>
          </a:p>
          <a:p>
            <a:endParaRPr lang="en-US" dirty="0"/>
          </a:p>
        </p:txBody>
      </p:sp>
      <p:sp>
        <p:nvSpPr>
          <p:cNvPr id="4" name="Slide Number Placeholder 3"/>
          <p:cNvSpPr>
            <a:spLocks noGrp="1"/>
          </p:cNvSpPr>
          <p:nvPr>
            <p:ph type="sldNum" sz="quarter" idx="10"/>
          </p:nvPr>
        </p:nvSpPr>
        <p:spPr/>
        <p:txBody>
          <a:bodyPr/>
          <a:lstStyle/>
          <a:p>
            <a:fld id="{1F2C2E8E-0ED3-254E-AE67-EF1449A3B963}" type="slidenum">
              <a:rPr lang="en-US" smtClean="0"/>
              <a:t>15</a:t>
            </a:fld>
            <a:endParaRPr lang="en-US"/>
          </a:p>
        </p:txBody>
      </p:sp>
    </p:spTree>
    <p:extLst>
      <p:ext uri="{BB962C8B-B14F-4D97-AF65-F5344CB8AC3E}">
        <p14:creationId xmlns:p14="http://schemas.microsoft.com/office/powerpoint/2010/main" val="228225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Potentially leading to poor modulation of sensory</a:t>
            </a:r>
            <a:r>
              <a:rPr lang="en-US" baseline="0" dirty="0" smtClean="0"/>
              <a:t> information from the environment</a:t>
            </a:r>
          </a:p>
          <a:p>
            <a:pPr marL="685800" lvl="1" indent="-228600">
              <a:buAutoNum type="arabicPeriod"/>
            </a:pPr>
            <a:r>
              <a:rPr lang="en-US" baseline="0" dirty="0" smtClean="0"/>
              <a:t>Modulation refers to the tendency to generate responses that are appropriately graded in relation to incoming sensory stimuli (rather than under-responding or over-responding)</a:t>
            </a:r>
          </a:p>
          <a:p>
            <a:pPr marL="228600" indent="-228600">
              <a:buAutoNum type="arabicPeriod"/>
            </a:pPr>
            <a:r>
              <a:rPr lang="en-US" baseline="0" dirty="0" smtClean="0"/>
              <a:t>Potentially leading to deficits in postural stability, VM control, and motor planning</a:t>
            </a:r>
          </a:p>
          <a:p>
            <a:pPr marL="6858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Discrimination refers to the brain’s ability to distinguish between different sensory stimuli, such as two points touched on the skin simultaneously.</a:t>
            </a:r>
          </a:p>
          <a:p>
            <a:pPr marL="6858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Perception is the brain’s process of giving meaning to sensory information, example: complex visual stimuli from a person’s face are integrated and interpreted as a particular facial expression of emotion.</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OT’s are recognized as the experts for sensory processing and integration, secondary to the fact that differences in sensory processing and integration have been shown to affect participation in meaningful childhood tasks; including play with friends, performance at school, and engagement family activities </a:t>
            </a:r>
          </a:p>
        </p:txBody>
      </p:sp>
      <p:sp>
        <p:nvSpPr>
          <p:cNvPr id="4" name="Slide Number Placeholder 3"/>
          <p:cNvSpPr>
            <a:spLocks noGrp="1"/>
          </p:cNvSpPr>
          <p:nvPr>
            <p:ph type="sldNum" sz="quarter" idx="10"/>
          </p:nvPr>
        </p:nvSpPr>
        <p:spPr/>
        <p:txBody>
          <a:bodyPr/>
          <a:lstStyle/>
          <a:p>
            <a:fld id="{1F2C2E8E-0ED3-254E-AE67-EF1449A3B963}" type="slidenum">
              <a:rPr lang="en-US" smtClean="0"/>
              <a:t>2</a:t>
            </a:fld>
            <a:endParaRPr lang="en-US"/>
          </a:p>
        </p:txBody>
      </p:sp>
    </p:spTree>
    <p:extLst>
      <p:ext uri="{BB962C8B-B14F-4D97-AF65-F5344CB8AC3E}">
        <p14:creationId xmlns:p14="http://schemas.microsoft.com/office/powerpoint/2010/main" val="310832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 theory attempts to link observable behaviors</a:t>
            </a:r>
            <a:r>
              <a:rPr lang="en-US" baseline="0" dirty="0" smtClean="0"/>
              <a:t> with underlying neurological functions and used to explain behavior, plan interventions, and predict change</a:t>
            </a:r>
          </a:p>
          <a:p>
            <a:r>
              <a:rPr lang="en-US" baseline="0" dirty="0" smtClean="0"/>
              <a:t>Learning is dependent upon the ability to take in and process sensation from movement and the environment and use it to plan and organize behavior</a:t>
            </a:r>
          </a:p>
          <a:p>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Confusion about what should/should not be included in OT interventions focused on children with differences in sensory processing and integration. There is also</a:t>
            </a:r>
            <a:r>
              <a:rPr lang="en-US" baseline="0" dirty="0" smtClean="0"/>
              <a:t> still a misconception both in OT and outside of OT that ASI is the only approach that should be used with children who have sensory integration and processing difficulties. There are certain key features that must be present in order for interventions to be considered a part of ASI.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sym typeface="Wingdings"/>
              </a:rPr>
              <a:t> </a:t>
            </a:r>
            <a:r>
              <a:rPr lang="en-US" sz="1200" kern="1200" dirty="0" smtClean="0">
                <a:solidFill>
                  <a:schemeClr val="tx1"/>
                </a:solidFill>
                <a:effectLst/>
                <a:latin typeface="+mn-lt"/>
                <a:ea typeface="+mn-ea"/>
                <a:cs typeface="+mn-cs"/>
              </a:rPr>
              <a:t>From a clinical standpoint, clinicians who claim to be doing SI intervention but who are not adhering to the fidelity of Ayres’s model have been forced to reexamine their own clinical practice. From a research standpoint, critical reviews that claim that SI intervention is not effective, but that fail to exclude articles not meeting fidelity criteria, can be called into question. Overall, the movement to clarify and delineate ASI has been a positive and necessary step in this field of practice. </a:t>
            </a: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The article also adds, With OT, we focus on treating the WHOLE client, this includes the child’s family and other supports.</a:t>
            </a:r>
            <a:endParaRPr lang="en-US" dirty="0" smtClean="0"/>
          </a:p>
          <a:p>
            <a:endParaRPr lang="en-US" dirty="0"/>
          </a:p>
        </p:txBody>
      </p:sp>
      <p:sp>
        <p:nvSpPr>
          <p:cNvPr id="4" name="Slide Number Placeholder 3"/>
          <p:cNvSpPr>
            <a:spLocks noGrp="1"/>
          </p:cNvSpPr>
          <p:nvPr>
            <p:ph type="sldNum" sz="quarter" idx="10"/>
          </p:nvPr>
        </p:nvSpPr>
        <p:spPr/>
        <p:txBody>
          <a:bodyPr/>
          <a:lstStyle/>
          <a:p>
            <a:fld id="{1F2C2E8E-0ED3-254E-AE67-EF1449A3B963}" type="slidenum">
              <a:rPr lang="en-US" smtClean="0"/>
              <a:t>3</a:t>
            </a:fld>
            <a:endParaRPr lang="en-US"/>
          </a:p>
        </p:txBody>
      </p:sp>
    </p:spTree>
    <p:extLst>
      <p:ext uri="{BB962C8B-B14F-4D97-AF65-F5344CB8AC3E}">
        <p14:creationId xmlns:p14="http://schemas.microsoft.com/office/powerpoint/2010/main" val="1792765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article that I reviewed</a:t>
            </a:r>
            <a:r>
              <a:rPr lang="en-US" baseline="0" dirty="0" smtClean="0"/>
              <a:t> assists to present a framework for understanding the various interventions that can support the functional and </a:t>
            </a:r>
            <a:r>
              <a:rPr lang="en-US" baseline="0" dirty="0" err="1" smtClean="0"/>
              <a:t>participational</a:t>
            </a:r>
            <a:r>
              <a:rPr lang="en-US" baseline="0" dirty="0" smtClean="0"/>
              <a:t> needs of children with sensory processing and integration difficulties. </a:t>
            </a:r>
          </a:p>
          <a:p>
            <a:endParaRPr lang="en-US" baseline="0" dirty="0" smtClean="0"/>
          </a:p>
          <a:p>
            <a:r>
              <a:rPr lang="en-US" baseline="0" dirty="0" smtClean="0"/>
              <a:t>This article contains a multitude of evidence-based approaches available to </a:t>
            </a:r>
            <a:r>
              <a:rPr lang="en-US" baseline="0" dirty="0" err="1" smtClean="0"/>
              <a:t>peds</a:t>
            </a:r>
            <a:r>
              <a:rPr lang="en-US" baseline="0" dirty="0" smtClean="0"/>
              <a:t> OT’s and focuses on the overarching goal of increased function and participation in life!</a:t>
            </a:r>
          </a:p>
        </p:txBody>
      </p:sp>
      <p:sp>
        <p:nvSpPr>
          <p:cNvPr id="4" name="Slide Number Placeholder 3"/>
          <p:cNvSpPr>
            <a:spLocks noGrp="1"/>
          </p:cNvSpPr>
          <p:nvPr>
            <p:ph type="sldNum" sz="quarter" idx="10"/>
          </p:nvPr>
        </p:nvSpPr>
        <p:spPr/>
        <p:txBody>
          <a:bodyPr/>
          <a:lstStyle/>
          <a:p>
            <a:fld id="{1F2C2E8E-0ED3-254E-AE67-EF1449A3B963}" type="slidenum">
              <a:rPr lang="en-US" smtClean="0"/>
              <a:t>4</a:t>
            </a:fld>
            <a:endParaRPr lang="en-US"/>
          </a:p>
        </p:txBody>
      </p:sp>
    </p:spTree>
    <p:extLst>
      <p:ext uri="{BB962C8B-B14F-4D97-AF65-F5344CB8AC3E}">
        <p14:creationId xmlns:p14="http://schemas.microsoft.com/office/powerpoint/2010/main" val="158664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OT’s consider the environment</a:t>
            </a:r>
            <a:r>
              <a:rPr lang="en-US" baseline="0" dirty="0" smtClean="0"/>
              <a:t> as having a HUGE impact of the client’s occupational performance</a:t>
            </a:r>
          </a:p>
          <a:p>
            <a:r>
              <a:rPr lang="en-US" baseline="0" dirty="0" smtClean="0"/>
              <a:t>-As OT’s we split up the environment into sections: physical, cultural, social, temporal, and virtual</a:t>
            </a:r>
          </a:p>
          <a:p>
            <a:endParaRPr lang="en-US" baseline="0" dirty="0" smtClean="0"/>
          </a:p>
          <a:p>
            <a:r>
              <a:rPr lang="en-US" baseline="0" dirty="0" smtClean="0"/>
              <a:t>Appropriate modifications to the environment are believed to support participation and can either reduce or enhance sensory stimulation- to promote both sensory regulation and attention or improve behavior</a:t>
            </a:r>
          </a:p>
          <a:p>
            <a:endParaRPr lang="en-US" baseline="0" dirty="0" smtClean="0"/>
          </a:p>
          <a:p>
            <a:r>
              <a:rPr lang="en-US" baseline="0" dirty="0" smtClean="0"/>
              <a:t>Altered seating</a:t>
            </a:r>
            <a:r>
              <a:rPr lang="en-US" baseline="0" dirty="0" smtClean="0">
                <a:sym typeface="Wingdings"/>
              </a:rPr>
              <a:t> ball chairs, air cushions, rocker chairs</a:t>
            </a:r>
          </a:p>
          <a:p>
            <a:endParaRPr lang="en-US" baseline="0" dirty="0" smtClean="0">
              <a:sym typeface="Wingding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ym typeface="Wingdings"/>
              </a:rPr>
              <a:t>Weighted vests  </a:t>
            </a:r>
            <a:r>
              <a:rPr lang="en-US" sz="1200" kern="1200" dirty="0" smtClean="0">
                <a:solidFill>
                  <a:schemeClr val="tx1"/>
                </a:solidFill>
                <a:effectLst/>
                <a:latin typeface="+mn-lt"/>
                <a:ea typeface="+mn-ea"/>
                <a:cs typeface="+mn-cs"/>
              </a:rPr>
              <a:t>have limited to no evidence to support their continued use</a:t>
            </a:r>
            <a:r>
              <a:rPr lang="en-US" sz="1200" kern="1200" baseline="0" dirty="0" smtClean="0">
                <a:solidFill>
                  <a:schemeClr val="tx1"/>
                </a:solidFill>
                <a:effectLst/>
                <a:latin typeface="+mn-lt"/>
                <a:ea typeface="+mn-ea"/>
                <a:cs typeface="+mn-cs"/>
              </a:rPr>
              <a:t>, so it is important to consider the evidence behind this interventions</a:t>
            </a:r>
            <a:endParaRPr lang="en-US" baseline="0" dirty="0" smtClean="0">
              <a:sym typeface="Wingdings"/>
            </a:endParaRPr>
          </a:p>
          <a:p>
            <a:endParaRPr lang="en-US" dirty="0"/>
          </a:p>
        </p:txBody>
      </p:sp>
      <p:sp>
        <p:nvSpPr>
          <p:cNvPr id="4" name="Slide Number Placeholder 3"/>
          <p:cNvSpPr>
            <a:spLocks noGrp="1"/>
          </p:cNvSpPr>
          <p:nvPr>
            <p:ph type="sldNum" sz="quarter" idx="10"/>
          </p:nvPr>
        </p:nvSpPr>
        <p:spPr/>
        <p:txBody>
          <a:bodyPr/>
          <a:lstStyle/>
          <a:p>
            <a:fld id="{1F2C2E8E-0ED3-254E-AE67-EF1449A3B963}" type="slidenum">
              <a:rPr lang="en-US" smtClean="0"/>
              <a:t>5</a:t>
            </a:fld>
            <a:endParaRPr lang="en-US"/>
          </a:p>
        </p:txBody>
      </p:sp>
    </p:spTree>
    <p:extLst>
      <p:ext uri="{BB962C8B-B14F-4D97-AF65-F5344CB8AC3E}">
        <p14:creationId xmlns:p14="http://schemas.microsoft.com/office/powerpoint/2010/main" val="1540627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Coaching and caregiver-mediated intervention approaches are increasingly being used as part of the therapeutic process, particularly in young children with autism spectrum disorder </a:t>
            </a:r>
            <a:endParaRPr lang="en-US" dirty="0" smtClean="0"/>
          </a:p>
        </p:txBody>
      </p:sp>
      <p:sp>
        <p:nvSpPr>
          <p:cNvPr id="4" name="Slide Number Placeholder 3"/>
          <p:cNvSpPr>
            <a:spLocks noGrp="1"/>
          </p:cNvSpPr>
          <p:nvPr>
            <p:ph type="sldNum" sz="quarter" idx="10"/>
          </p:nvPr>
        </p:nvSpPr>
        <p:spPr/>
        <p:txBody>
          <a:bodyPr/>
          <a:lstStyle/>
          <a:p>
            <a:fld id="{1F2C2E8E-0ED3-254E-AE67-EF1449A3B963}" type="slidenum">
              <a:rPr lang="en-US" smtClean="0"/>
              <a:t>6</a:t>
            </a:fld>
            <a:endParaRPr lang="en-US"/>
          </a:p>
        </p:txBody>
      </p:sp>
    </p:spTree>
    <p:extLst>
      <p:ext uri="{BB962C8B-B14F-4D97-AF65-F5344CB8AC3E}">
        <p14:creationId xmlns:p14="http://schemas.microsoft.com/office/powerpoint/2010/main" val="2706287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2C2E8E-0ED3-254E-AE67-EF1449A3B963}" type="slidenum">
              <a:rPr lang="en-US" smtClean="0"/>
              <a:t>7</a:t>
            </a:fld>
            <a:endParaRPr lang="en-US"/>
          </a:p>
        </p:txBody>
      </p:sp>
    </p:spTree>
    <p:extLst>
      <p:ext uri="{BB962C8B-B14F-4D97-AF65-F5344CB8AC3E}">
        <p14:creationId xmlns:p14="http://schemas.microsoft.com/office/powerpoint/2010/main" val="356098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Baranek</a:t>
            </a:r>
            <a:r>
              <a:rPr lang="en-US" sz="1200" kern="1200" dirty="0" smtClean="0">
                <a:solidFill>
                  <a:schemeClr val="tx1"/>
                </a:solidFill>
                <a:effectLst/>
                <a:latin typeface="+mn-lt"/>
                <a:ea typeface="+mn-ea"/>
                <a:cs typeface="+mn-cs"/>
              </a:rPr>
              <a:t> and colleagues (2015) implemented a 6- to 9-mo parent-mediated intervention aimed at improving developmental out- comes in a community sample of young children at risk for ASD.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addition, using a contextual intervention with children with ASD and identified sensory challenges, Dunn, Cox, Foster, </a:t>
            </a:r>
            <a:r>
              <a:rPr lang="en-US" sz="1200" kern="1200" dirty="0" err="1" smtClean="0">
                <a:solidFill>
                  <a:schemeClr val="tx1"/>
                </a:solidFill>
                <a:effectLst/>
                <a:latin typeface="+mn-lt"/>
                <a:ea typeface="+mn-ea"/>
                <a:cs typeface="+mn-cs"/>
              </a:rPr>
              <a:t>Mische</a:t>
            </a:r>
            <a:r>
              <a:rPr lang="en-US" sz="1200" kern="1200" dirty="0" smtClean="0">
                <a:solidFill>
                  <a:schemeClr val="tx1"/>
                </a:solidFill>
                <a:effectLst/>
                <a:latin typeface="+mn-lt"/>
                <a:ea typeface="+mn-ea"/>
                <a:cs typeface="+mn-cs"/>
              </a:rPr>
              <a:t>-Lawson, and </a:t>
            </a:r>
            <a:r>
              <a:rPr lang="en-US" sz="1200" kern="1200" dirty="0" err="1" smtClean="0">
                <a:solidFill>
                  <a:schemeClr val="tx1"/>
                </a:solidFill>
                <a:effectLst/>
                <a:latin typeface="+mn-lt"/>
                <a:ea typeface="+mn-ea"/>
                <a:cs typeface="+mn-cs"/>
              </a:rPr>
              <a:t>Tanquary</a:t>
            </a:r>
            <a:r>
              <a:rPr lang="en-US" sz="1200" kern="1200" dirty="0" smtClean="0">
                <a:solidFill>
                  <a:schemeClr val="tx1"/>
                </a:solidFill>
                <a:effectLst/>
                <a:latin typeface="+mn-lt"/>
                <a:ea typeface="+mn-ea"/>
                <a:cs typeface="+mn-cs"/>
              </a:rPr>
              <a:t> (2012) found significant </a:t>
            </a:r>
            <a:r>
              <a:rPr lang="en-US" sz="1200" kern="1200" dirty="0" err="1" smtClean="0">
                <a:solidFill>
                  <a:schemeClr val="tx1"/>
                </a:solidFill>
                <a:effectLst/>
                <a:latin typeface="+mn-lt"/>
                <a:ea typeface="+mn-ea"/>
                <a:cs typeface="+mn-cs"/>
              </a:rPr>
              <a:t>im-provements</a:t>
            </a:r>
            <a:r>
              <a:rPr lang="en-US" sz="1200" kern="1200" dirty="0" smtClean="0">
                <a:solidFill>
                  <a:schemeClr val="tx1"/>
                </a:solidFill>
                <a:effectLst/>
                <a:latin typeface="+mn-lt"/>
                <a:ea typeface="+mn-ea"/>
                <a:cs typeface="+mn-cs"/>
              </a:rPr>
              <a:t> in children’s daily participation and increased parent competency after 10 reflective coaching sessions. </a:t>
            </a:r>
            <a:endParaRPr lang="en-US" dirty="0" smtClean="0"/>
          </a:p>
        </p:txBody>
      </p:sp>
      <p:sp>
        <p:nvSpPr>
          <p:cNvPr id="4" name="Slide Number Placeholder 3"/>
          <p:cNvSpPr>
            <a:spLocks noGrp="1"/>
          </p:cNvSpPr>
          <p:nvPr>
            <p:ph type="sldNum" sz="quarter" idx="10"/>
          </p:nvPr>
        </p:nvSpPr>
        <p:spPr/>
        <p:txBody>
          <a:bodyPr/>
          <a:lstStyle/>
          <a:p>
            <a:fld id="{1F2C2E8E-0ED3-254E-AE67-EF1449A3B963}" type="slidenum">
              <a:rPr lang="en-US" smtClean="0"/>
              <a:t>8</a:t>
            </a:fld>
            <a:endParaRPr lang="en-US"/>
          </a:p>
        </p:txBody>
      </p:sp>
    </p:spTree>
    <p:extLst>
      <p:ext uri="{BB962C8B-B14F-4D97-AF65-F5344CB8AC3E}">
        <p14:creationId xmlns:p14="http://schemas.microsoft.com/office/powerpoint/2010/main" val="358116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Interventions</a:t>
            </a:r>
            <a:r>
              <a:rPr lang="en-US" baseline="0" dirty="0" smtClean="0"/>
              <a:t> for children with sensory processing and integration difficulties </a:t>
            </a:r>
            <a:r>
              <a:rPr lang="en-US" sz="1200" kern="1200" dirty="0" smtClean="0">
                <a:solidFill>
                  <a:schemeClr val="tx1"/>
                </a:solidFill>
                <a:effectLst/>
                <a:latin typeface="+mn-lt"/>
                <a:ea typeface="+mn-ea"/>
                <a:cs typeface="+mn-cs"/>
              </a:rPr>
              <a:t>may include approaches specifically focused on enhancing sensory processing and integration,</a:t>
            </a:r>
            <a:r>
              <a:rPr lang="en-US" sz="1200" kern="1200" baseline="0" dirty="0" smtClean="0">
                <a:solidFill>
                  <a:schemeClr val="tx1"/>
                </a:solidFill>
                <a:effectLst/>
                <a:latin typeface="+mn-lt"/>
                <a:ea typeface="+mn-ea"/>
                <a:cs typeface="+mn-cs"/>
              </a:rPr>
              <a:t> but interventions can also include </a:t>
            </a:r>
            <a:r>
              <a:rPr lang="en-US" sz="1200" kern="1200" dirty="0" smtClean="0">
                <a:solidFill>
                  <a:schemeClr val="tx1"/>
                </a:solidFill>
                <a:effectLst/>
                <a:latin typeface="+mn-lt"/>
                <a:ea typeface="+mn-ea"/>
                <a:cs typeface="+mn-cs"/>
              </a:rPr>
              <a:t>approaches targeting other behaviors and skills that that are affected by sensory processing difficulties, such as dressing, play, or self-regulation.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1F2C2E8E-0ED3-254E-AE67-EF1449A3B963}" type="slidenum">
              <a:rPr lang="en-US" smtClean="0"/>
              <a:t>9</a:t>
            </a:fld>
            <a:endParaRPr lang="en-US"/>
          </a:p>
        </p:txBody>
      </p:sp>
    </p:spTree>
    <p:extLst>
      <p:ext uri="{BB962C8B-B14F-4D97-AF65-F5344CB8AC3E}">
        <p14:creationId xmlns:p14="http://schemas.microsoft.com/office/powerpoint/2010/main" val="160317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3/27/18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3/27/18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3/27/18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3/27/18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3/27/18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3/27/18</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3/27/18</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3/27/18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3/27/18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3/27/18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3/27/18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3/27/18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835" y="2502082"/>
            <a:ext cx="6477000" cy="1828800"/>
          </a:xfrm>
        </p:spPr>
        <p:txBody>
          <a:bodyPr>
            <a:normAutofit fontScale="90000"/>
          </a:bodyPr>
          <a:lstStyle/>
          <a:p>
            <a:r>
              <a:rPr lang="en-US" dirty="0" smtClean="0"/>
              <a:t>Using a multifaceted approach to working with children who have differences in sensory processing and integration</a:t>
            </a:r>
            <a:endParaRPr lang="en-US" dirty="0"/>
          </a:p>
        </p:txBody>
      </p:sp>
      <p:sp>
        <p:nvSpPr>
          <p:cNvPr id="3" name="Subtitle 2"/>
          <p:cNvSpPr>
            <a:spLocks noGrp="1"/>
          </p:cNvSpPr>
          <p:nvPr>
            <p:ph type="subTitle" idx="1"/>
          </p:nvPr>
        </p:nvSpPr>
        <p:spPr/>
        <p:txBody>
          <a:bodyPr/>
          <a:lstStyle/>
          <a:p>
            <a:r>
              <a:rPr lang="en-US" dirty="0" smtClean="0"/>
              <a:t>Mary Kate Henderson, MOT/S</a:t>
            </a:r>
            <a:endParaRPr lang="en-US" dirty="0"/>
          </a:p>
        </p:txBody>
      </p:sp>
      <p:sp>
        <p:nvSpPr>
          <p:cNvPr id="4" name="TextBox 3"/>
          <p:cNvSpPr txBox="1"/>
          <p:nvPr/>
        </p:nvSpPr>
        <p:spPr>
          <a:xfrm>
            <a:off x="2177835" y="4515264"/>
            <a:ext cx="6139083" cy="1200329"/>
          </a:xfrm>
          <a:prstGeom prst="rect">
            <a:avLst/>
          </a:prstGeom>
          <a:noFill/>
        </p:spPr>
        <p:txBody>
          <a:bodyPr wrap="square" rtlCol="0">
            <a:spAutoFit/>
          </a:bodyPr>
          <a:lstStyle/>
          <a:p>
            <a:r>
              <a:rPr lang="en-US" dirty="0"/>
              <a:t>Stacey Reynolds, Tara J. </a:t>
            </a:r>
            <a:r>
              <a:rPr lang="en-US" dirty="0" err="1"/>
              <a:t>Glennon</a:t>
            </a:r>
            <a:r>
              <a:rPr lang="en-US" dirty="0"/>
              <a:t>, Karla </a:t>
            </a:r>
            <a:r>
              <a:rPr lang="en-US" dirty="0" err="1"/>
              <a:t>Ausderau</a:t>
            </a:r>
            <a:r>
              <a:rPr lang="en-US" dirty="0"/>
              <a:t>,</a:t>
            </a:r>
            <a:br>
              <a:rPr lang="en-US" dirty="0"/>
            </a:br>
            <a:r>
              <a:rPr lang="en-US" dirty="0"/>
              <a:t>Roxanna M. </a:t>
            </a:r>
            <a:r>
              <a:rPr lang="en-US" dirty="0" err="1"/>
              <a:t>Bendixen</a:t>
            </a:r>
            <a:r>
              <a:rPr lang="en-US" dirty="0"/>
              <a:t>, Heather Miller </a:t>
            </a:r>
            <a:r>
              <a:rPr lang="en-US" dirty="0" err="1"/>
              <a:t>Kuhaneck</a:t>
            </a:r>
            <a:r>
              <a:rPr lang="en-US" dirty="0"/>
              <a:t>, Beth Pfeiffer, Renee Watling, Kimberly Wilkinson, Stefanie C. </a:t>
            </a:r>
            <a:r>
              <a:rPr lang="en-US" dirty="0" err="1"/>
              <a:t>Bodison</a:t>
            </a:r>
            <a:r>
              <a:rPr lang="en-US" dirty="0"/>
              <a:t> </a:t>
            </a:r>
          </a:p>
          <a:p>
            <a:endParaRPr lang="en-US" dirty="0"/>
          </a:p>
        </p:txBody>
      </p:sp>
    </p:spTree>
    <p:extLst>
      <p:ext uri="{BB962C8B-B14F-4D97-AF65-F5344CB8AC3E}">
        <p14:creationId xmlns:p14="http://schemas.microsoft.com/office/powerpoint/2010/main" val="1214670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Interventions to Enhance Sensory Processing and Integration</a:t>
            </a:r>
            <a:endParaRPr lang="en-US" dirty="0"/>
          </a:p>
        </p:txBody>
      </p:sp>
      <p:sp>
        <p:nvSpPr>
          <p:cNvPr id="3" name="Content Placeholder 2"/>
          <p:cNvSpPr>
            <a:spLocks noGrp="1"/>
          </p:cNvSpPr>
          <p:nvPr>
            <p:ph sz="quarter" idx="1"/>
          </p:nvPr>
        </p:nvSpPr>
        <p:spPr/>
        <p:txBody>
          <a:bodyPr/>
          <a:lstStyle/>
          <a:p>
            <a:r>
              <a:rPr lang="en-US" dirty="0"/>
              <a:t>Therapist-led grounded by ASI</a:t>
            </a:r>
          </a:p>
          <a:p>
            <a:pPr lvl="1"/>
            <a:r>
              <a:rPr lang="en-US" dirty="0"/>
              <a:t>Positive outcomes in self-care, play, and participation</a:t>
            </a:r>
          </a:p>
          <a:p>
            <a:pPr marL="0" indent="0">
              <a:buNone/>
            </a:pPr>
            <a:endParaRPr lang="en-US" dirty="0"/>
          </a:p>
          <a:p>
            <a:r>
              <a:rPr lang="en-US" dirty="0"/>
              <a:t>Therapist-led driven by protocol</a:t>
            </a:r>
          </a:p>
          <a:p>
            <a:pPr lvl="1"/>
            <a:r>
              <a:rPr lang="en-US" dirty="0"/>
              <a:t>Sound-based </a:t>
            </a:r>
            <a:r>
              <a:rPr lang="en-US" dirty="0" smtClean="0"/>
              <a:t>programs (Therapeutic Listening)</a:t>
            </a:r>
            <a:endParaRPr lang="en-US" dirty="0"/>
          </a:p>
          <a:p>
            <a:pPr lvl="1"/>
            <a:r>
              <a:rPr lang="en-US" dirty="0"/>
              <a:t>Interactive </a:t>
            </a:r>
            <a:r>
              <a:rPr lang="en-US" dirty="0" smtClean="0"/>
              <a:t>metronome (</a:t>
            </a:r>
            <a:r>
              <a:rPr lang="en-US" dirty="0" err="1" smtClean="0"/>
              <a:t>interactivemetronome.com</a:t>
            </a:r>
            <a:r>
              <a:rPr lang="en-US" dirty="0" smtClean="0"/>
              <a:t>)</a:t>
            </a:r>
            <a:endParaRPr lang="en-US" dirty="0"/>
          </a:p>
          <a:p>
            <a:pPr lvl="1"/>
            <a:r>
              <a:rPr lang="en-US" dirty="0"/>
              <a:t>Astronaut training</a:t>
            </a:r>
          </a:p>
          <a:p>
            <a:pPr lvl="1"/>
            <a:r>
              <a:rPr lang="en-US" dirty="0"/>
              <a:t>The Alert Program</a:t>
            </a:r>
          </a:p>
          <a:p>
            <a:endParaRPr lang="en-US" dirty="0"/>
          </a:p>
        </p:txBody>
      </p:sp>
    </p:spTree>
    <p:extLst>
      <p:ext uri="{BB962C8B-B14F-4D97-AF65-F5344CB8AC3E}">
        <p14:creationId xmlns:p14="http://schemas.microsoft.com/office/powerpoint/2010/main" val="686972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Approaches</a:t>
            </a:r>
            <a:endParaRPr lang="en-US" dirty="0"/>
          </a:p>
        </p:txBody>
      </p:sp>
      <p:sp>
        <p:nvSpPr>
          <p:cNvPr id="3" name="Content Placeholder 2"/>
          <p:cNvSpPr>
            <a:spLocks noGrp="1"/>
          </p:cNvSpPr>
          <p:nvPr>
            <p:ph sz="quarter" idx="1"/>
          </p:nvPr>
        </p:nvSpPr>
        <p:spPr/>
        <p:txBody>
          <a:bodyPr>
            <a:normAutofit fontScale="92500"/>
          </a:bodyPr>
          <a:lstStyle/>
          <a:p>
            <a:r>
              <a:rPr lang="en-US" dirty="0"/>
              <a:t>Client with differences in sensory processing/integration may exhibit behavioral difficulties</a:t>
            </a:r>
          </a:p>
          <a:p>
            <a:r>
              <a:rPr lang="en-US" dirty="0"/>
              <a:t>Behavioral interventions:</a:t>
            </a:r>
          </a:p>
          <a:p>
            <a:pPr lvl="1"/>
            <a:r>
              <a:rPr lang="en-US" dirty="0"/>
              <a:t>Introducing/removing environmental cues that trigger behavior</a:t>
            </a:r>
          </a:p>
          <a:p>
            <a:pPr lvl="1"/>
            <a:r>
              <a:rPr lang="en-US" dirty="0"/>
              <a:t>Teaching alternative behavior when a cue is present</a:t>
            </a:r>
          </a:p>
          <a:p>
            <a:pPr lvl="1"/>
            <a:r>
              <a:rPr lang="en-US" dirty="0"/>
              <a:t>Prompting a response that is not </a:t>
            </a:r>
            <a:r>
              <a:rPr lang="en-US" dirty="0" smtClean="0"/>
              <a:t>independently exhibited</a:t>
            </a:r>
            <a:endParaRPr lang="en-US" dirty="0"/>
          </a:p>
          <a:p>
            <a:pPr lvl="1"/>
            <a:r>
              <a:rPr lang="en-US" dirty="0"/>
              <a:t>Reward and reinforcement</a:t>
            </a:r>
          </a:p>
          <a:p>
            <a:pPr lvl="1"/>
            <a:r>
              <a:rPr lang="en-US" dirty="0"/>
              <a:t>Positive Behavioral Support (PBS)</a:t>
            </a:r>
          </a:p>
          <a:p>
            <a:pPr lvl="1"/>
            <a:r>
              <a:rPr lang="en-US" dirty="0"/>
              <a:t>Creating environments that are consistent and predictable</a:t>
            </a:r>
          </a:p>
          <a:p>
            <a:endParaRPr lang="en-US" dirty="0"/>
          </a:p>
        </p:txBody>
      </p:sp>
    </p:spTree>
    <p:extLst>
      <p:ext uri="{BB962C8B-B14F-4D97-AF65-F5344CB8AC3E}">
        <p14:creationId xmlns:p14="http://schemas.microsoft.com/office/powerpoint/2010/main" val="996217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and Developmental Skill Building</a:t>
            </a:r>
            <a:endParaRPr lang="en-US" dirty="0"/>
          </a:p>
        </p:txBody>
      </p:sp>
      <p:sp>
        <p:nvSpPr>
          <p:cNvPr id="3" name="Content Placeholder 2"/>
          <p:cNvSpPr>
            <a:spLocks noGrp="1"/>
          </p:cNvSpPr>
          <p:nvPr>
            <p:ph sz="quarter" idx="1"/>
          </p:nvPr>
        </p:nvSpPr>
        <p:spPr/>
        <p:txBody>
          <a:bodyPr/>
          <a:lstStyle/>
          <a:p>
            <a:r>
              <a:rPr lang="en-US" dirty="0"/>
              <a:t>Interventions manipulating timing and organization of skilled motor practice</a:t>
            </a:r>
          </a:p>
          <a:p>
            <a:r>
              <a:rPr lang="en-US" dirty="0"/>
              <a:t>Virtual reality (practice in virtual contexts)</a:t>
            </a:r>
          </a:p>
          <a:p>
            <a:r>
              <a:rPr lang="en-US" dirty="0" smtClean="0"/>
              <a:t>Frequent extrinsic feedback</a:t>
            </a:r>
          </a:p>
          <a:p>
            <a:r>
              <a:rPr lang="en-US" dirty="0" smtClean="0"/>
              <a:t>Use sensory methods while also working on handwriting</a:t>
            </a:r>
            <a:r>
              <a:rPr lang="en-US" dirty="0" smtClean="0">
                <a:sym typeface="Wingdings"/>
              </a:rPr>
              <a:t> therapeutic handwriting practice</a:t>
            </a:r>
            <a:endParaRPr lang="en-US" dirty="0"/>
          </a:p>
        </p:txBody>
      </p:sp>
    </p:spTree>
    <p:extLst>
      <p:ext uri="{BB962C8B-B14F-4D97-AF65-F5344CB8AC3E}">
        <p14:creationId xmlns:p14="http://schemas.microsoft.com/office/powerpoint/2010/main" val="1181121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Approaches</a:t>
            </a:r>
            <a:endParaRPr lang="en-US" dirty="0"/>
          </a:p>
        </p:txBody>
      </p:sp>
      <p:sp>
        <p:nvSpPr>
          <p:cNvPr id="3" name="Content Placeholder 2"/>
          <p:cNvSpPr>
            <a:spLocks noGrp="1"/>
          </p:cNvSpPr>
          <p:nvPr>
            <p:ph sz="quarter" idx="1"/>
          </p:nvPr>
        </p:nvSpPr>
        <p:spPr/>
        <p:txBody>
          <a:bodyPr/>
          <a:lstStyle/>
          <a:p>
            <a:r>
              <a:rPr lang="en-US" dirty="0" smtClean="0"/>
              <a:t>Problem-solving interventions</a:t>
            </a:r>
            <a:endParaRPr lang="en-US" dirty="0">
              <a:sym typeface="Wingdings"/>
            </a:endParaRPr>
          </a:p>
          <a:p>
            <a:pPr lvl="1"/>
            <a:r>
              <a:rPr lang="en-US" dirty="0" smtClean="0">
                <a:sym typeface="Wingdings"/>
              </a:rPr>
              <a:t>Cognitive Orientation to daily Occupational Performance (CO-OP)</a:t>
            </a:r>
          </a:p>
          <a:p>
            <a:pPr lvl="1"/>
            <a:r>
              <a:rPr lang="en-US" dirty="0" err="1" smtClean="0">
                <a:sym typeface="Wingdings"/>
              </a:rPr>
              <a:t>Neuromotor</a:t>
            </a:r>
            <a:r>
              <a:rPr lang="en-US" dirty="0" smtClean="0">
                <a:sym typeface="Wingdings"/>
              </a:rPr>
              <a:t> Task Training (NTT)</a:t>
            </a:r>
          </a:p>
          <a:p>
            <a:r>
              <a:rPr lang="en-US" dirty="0" smtClean="0"/>
              <a:t>Low- and High-Tech cognitive aids for prompting during functional tasks</a:t>
            </a:r>
          </a:p>
          <a:p>
            <a:pPr lvl="1"/>
            <a:r>
              <a:rPr lang="en-US" dirty="0" smtClean="0"/>
              <a:t>Videos (video modeling) and pictures on handheld devices</a:t>
            </a:r>
          </a:p>
        </p:txBody>
      </p:sp>
    </p:spTree>
    <p:extLst>
      <p:ext uri="{BB962C8B-B14F-4D97-AF65-F5344CB8AC3E}">
        <p14:creationId xmlns:p14="http://schemas.microsoft.com/office/powerpoint/2010/main" val="1876952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Biomechanical Approaches</a:t>
            </a:r>
            <a:endParaRPr lang="en-US" dirty="0"/>
          </a:p>
        </p:txBody>
      </p:sp>
      <p:sp>
        <p:nvSpPr>
          <p:cNvPr id="3" name="Content Placeholder 2"/>
          <p:cNvSpPr>
            <a:spLocks noGrp="1"/>
          </p:cNvSpPr>
          <p:nvPr>
            <p:ph sz="quarter" idx="1"/>
          </p:nvPr>
        </p:nvSpPr>
        <p:spPr>
          <a:xfrm>
            <a:off x="612648" y="1600199"/>
            <a:ext cx="4240957" cy="4331513"/>
          </a:xfrm>
        </p:spPr>
        <p:txBody>
          <a:bodyPr>
            <a:normAutofit/>
          </a:bodyPr>
          <a:lstStyle/>
          <a:p>
            <a:r>
              <a:rPr lang="en-US" dirty="0" smtClean="0"/>
              <a:t>Supervised strength training (2 case studies)</a:t>
            </a:r>
          </a:p>
          <a:p>
            <a:r>
              <a:rPr lang="en-US" dirty="0" smtClean="0"/>
              <a:t>Martial arts</a:t>
            </a:r>
          </a:p>
          <a:p>
            <a:r>
              <a:rPr lang="en-US" dirty="0" smtClean="0"/>
              <a:t>Horseback riding</a:t>
            </a:r>
          </a:p>
          <a:p>
            <a:r>
              <a:rPr lang="en-US" dirty="0" smtClean="0"/>
              <a:t>Aquatic programs</a:t>
            </a:r>
            <a:endParaRPr lang="en-US" dirty="0"/>
          </a:p>
        </p:txBody>
      </p:sp>
      <p:pic>
        <p:nvPicPr>
          <p:cNvPr id="4" name="Picture 3"/>
          <p:cNvPicPr>
            <a:picLocks noChangeAspect="1"/>
          </p:cNvPicPr>
          <p:nvPr/>
        </p:nvPicPr>
        <p:blipFill>
          <a:blip r:embed="rId3"/>
          <a:stretch>
            <a:fillRect/>
          </a:stretch>
        </p:blipFill>
        <p:spPr>
          <a:xfrm>
            <a:off x="4467501" y="1988126"/>
            <a:ext cx="4526816" cy="3021650"/>
          </a:xfrm>
          <a:prstGeom prst="rect">
            <a:avLst/>
          </a:prstGeom>
        </p:spPr>
      </p:pic>
      <p:sp>
        <p:nvSpPr>
          <p:cNvPr id="5" name="TextBox 4"/>
          <p:cNvSpPr txBox="1"/>
          <p:nvPr/>
        </p:nvSpPr>
        <p:spPr>
          <a:xfrm>
            <a:off x="5460726" y="5608546"/>
            <a:ext cx="3305322" cy="276999"/>
          </a:xfrm>
          <a:prstGeom prst="rect">
            <a:avLst/>
          </a:prstGeom>
          <a:noFill/>
        </p:spPr>
        <p:txBody>
          <a:bodyPr wrap="square" rtlCol="0">
            <a:spAutoFit/>
          </a:bodyPr>
          <a:lstStyle/>
          <a:p>
            <a:r>
              <a:rPr lang="en-US" sz="1200" dirty="0"/>
              <a:t>Retrieved from http://</a:t>
            </a:r>
            <a:r>
              <a:rPr lang="en-US" sz="1200" dirty="0" err="1"/>
              <a:t>www.oceankidsphysio.com</a:t>
            </a:r>
            <a:r>
              <a:rPr lang="en-US" sz="1200" dirty="0"/>
              <a:t>/</a:t>
            </a:r>
          </a:p>
        </p:txBody>
      </p:sp>
    </p:spTree>
    <p:extLst>
      <p:ext uri="{BB962C8B-B14F-4D97-AF65-F5344CB8AC3E}">
        <p14:creationId xmlns:p14="http://schemas.microsoft.com/office/powerpoint/2010/main" val="100558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 for action</a:t>
            </a:r>
            <a:endParaRPr lang="en-US" dirty="0"/>
          </a:p>
        </p:txBody>
      </p:sp>
      <p:sp>
        <p:nvSpPr>
          <p:cNvPr id="3" name="Content Placeholder 2"/>
          <p:cNvSpPr>
            <a:spLocks noGrp="1"/>
          </p:cNvSpPr>
          <p:nvPr>
            <p:ph sz="quarter" idx="1"/>
          </p:nvPr>
        </p:nvSpPr>
        <p:spPr>
          <a:xfrm>
            <a:off x="612648" y="2122052"/>
            <a:ext cx="8153400" cy="4495800"/>
          </a:xfrm>
        </p:spPr>
        <p:txBody>
          <a:bodyPr>
            <a:normAutofit lnSpcReduction="10000"/>
          </a:bodyPr>
          <a:lstStyle/>
          <a:p>
            <a:r>
              <a:rPr lang="en-US" dirty="0" smtClean="0"/>
              <a:t>You may be asking, how can I use this? I’m not an OT?!?!</a:t>
            </a:r>
            <a:endParaRPr lang="en-US" dirty="0"/>
          </a:p>
          <a:p>
            <a:r>
              <a:rPr lang="en-US" dirty="0" smtClean="0"/>
              <a:t>“This </a:t>
            </a:r>
            <a:r>
              <a:rPr lang="en-US" dirty="0"/>
              <a:t>message needs to be communicated clearly to those outside of the profession who may view pediatric occupational therapy an ASI-only </a:t>
            </a:r>
            <a:r>
              <a:rPr lang="en-US" dirty="0" smtClean="0"/>
              <a:t>endeavor </a:t>
            </a:r>
            <a:r>
              <a:rPr lang="en-US" dirty="0"/>
              <a:t>or who may not recommend </a:t>
            </a:r>
            <a:r>
              <a:rPr lang="en-US" dirty="0" smtClean="0"/>
              <a:t>occupational </a:t>
            </a:r>
            <a:r>
              <a:rPr lang="en-US" dirty="0"/>
              <a:t>therapy in settings where the delivery of ASI is not </a:t>
            </a:r>
            <a:r>
              <a:rPr lang="en-US" dirty="0" smtClean="0"/>
              <a:t>possible (e.g., in regular education classrooms).”</a:t>
            </a:r>
          </a:p>
          <a:p>
            <a:r>
              <a:rPr lang="en-US" dirty="0" smtClean="0"/>
              <a:t>You can also use/recommend in your profession some of these strategies discussed!</a:t>
            </a:r>
            <a:endParaRPr lang="en-US" dirty="0"/>
          </a:p>
          <a:p>
            <a:endParaRPr lang="en-US" dirty="0"/>
          </a:p>
        </p:txBody>
      </p:sp>
    </p:spTree>
    <p:extLst>
      <p:ext uri="{BB962C8B-B14F-4D97-AF65-F5344CB8AC3E}">
        <p14:creationId xmlns:p14="http://schemas.microsoft.com/office/powerpoint/2010/main" val="97345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pPr marL="0" indent="0">
              <a:buNone/>
            </a:pPr>
            <a:r>
              <a:rPr lang="en-US" sz="1600" dirty="0"/>
              <a:t>Reynolds, S., </a:t>
            </a:r>
            <a:r>
              <a:rPr lang="en-US" sz="1600" dirty="0" err="1"/>
              <a:t>Glennon</a:t>
            </a:r>
            <a:r>
              <a:rPr lang="en-US" sz="1600" dirty="0"/>
              <a:t>, T. J., </a:t>
            </a:r>
            <a:r>
              <a:rPr lang="en-US" sz="1600" dirty="0" err="1"/>
              <a:t>Ausderau</a:t>
            </a:r>
            <a:r>
              <a:rPr lang="en-US" sz="1600" dirty="0"/>
              <a:t>, K., </a:t>
            </a:r>
            <a:r>
              <a:rPr lang="en-US" sz="1600" dirty="0" err="1"/>
              <a:t>Bendixen</a:t>
            </a:r>
            <a:r>
              <a:rPr lang="en-US" sz="1600" dirty="0"/>
              <a:t>, R. M., </a:t>
            </a:r>
            <a:r>
              <a:rPr lang="en-US" sz="1600" dirty="0" err="1"/>
              <a:t>Kuhaneck</a:t>
            </a:r>
            <a:r>
              <a:rPr lang="en-US" sz="1600" dirty="0"/>
              <a:t>, H. M., Pfeiffer, B., Watling, R., Wilkinson, K., &amp; </a:t>
            </a:r>
            <a:r>
              <a:rPr lang="en-US" sz="1600" dirty="0" err="1"/>
              <a:t>Bodison</a:t>
            </a:r>
            <a:r>
              <a:rPr lang="en-US" sz="1600" dirty="0"/>
              <a:t>, S. C. (2017). The Issue Is—Using a multifaceted approach to working with children who have differences in sensory processing and integration. American Journal of Occupational Therapy, 71, 7102360010. https://</a:t>
            </a:r>
            <a:r>
              <a:rPr lang="en-US" sz="1600" dirty="0" err="1"/>
              <a:t>doi.org</a:t>
            </a:r>
            <a:r>
              <a:rPr lang="en-US" sz="1600" dirty="0"/>
              <a:t>/10.5014/ajot.2017.019281 </a:t>
            </a:r>
            <a:endParaRPr lang="en-US" dirty="0" smtClean="0"/>
          </a:p>
          <a:p>
            <a:pPr marL="0" indent="0">
              <a:buNone/>
            </a:pPr>
            <a:endParaRPr lang="en-US" sz="1600" dirty="0"/>
          </a:p>
          <a:p>
            <a:pPr marL="0" indent="0">
              <a:buNone/>
            </a:pPr>
            <a:r>
              <a:rPr lang="en-US" sz="1600" dirty="0"/>
              <a:t>Case-Smith, J. &amp; O’Brien, J.C. (Eds.). (2015). </a:t>
            </a:r>
            <a:r>
              <a:rPr lang="en-US" sz="1600" i="1" dirty="0"/>
              <a:t>Occupational therapy for children</a:t>
            </a:r>
            <a:r>
              <a:rPr lang="en-US" sz="1600" dirty="0"/>
              <a:t> </a:t>
            </a:r>
            <a:r>
              <a:rPr lang="en-US" sz="1600" i="1" dirty="0"/>
              <a:t>and adolescents</a:t>
            </a:r>
            <a:r>
              <a:rPr lang="en-US" sz="1600" dirty="0"/>
              <a:t> (7th ed.). St. Louis, MO: Mosby.  </a:t>
            </a:r>
            <a:endParaRPr lang="en-US" sz="1600" dirty="0" smtClean="0"/>
          </a:p>
          <a:p>
            <a:pPr marL="0" indent="0">
              <a:buNone/>
            </a:pPr>
            <a:endParaRPr lang="en-US" sz="1600" dirty="0"/>
          </a:p>
          <a:p>
            <a:pPr marL="0" indent="0">
              <a:buNone/>
            </a:pPr>
            <a:r>
              <a:rPr lang="en-US" sz="1600" dirty="0"/>
              <a:t>Kramer, P. &amp; Hinojosa, J. (Eds.) (2010). </a:t>
            </a:r>
            <a:r>
              <a:rPr lang="en-US" sz="1600" i="1" dirty="0"/>
              <a:t>Frames of reference for pediatric occupational therapy </a:t>
            </a:r>
            <a:r>
              <a:rPr lang="en-US" sz="1600" dirty="0"/>
              <a:t>(3rd ed.)</a:t>
            </a:r>
            <a:r>
              <a:rPr lang="en-US" sz="1600" dirty="0" smtClean="0"/>
              <a:t>. Baltimore</a:t>
            </a:r>
            <a:r>
              <a:rPr lang="en-US" sz="1600" dirty="0"/>
              <a:t>, MD: Lippincott, Williams &amp; Wilkins. </a:t>
            </a:r>
          </a:p>
        </p:txBody>
      </p:sp>
    </p:spTree>
    <p:extLst>
      <p:ext uri="{BB962C8B-B14F-4D97-AF65-F5344CB8AC3E}">
        <p14:creationId xmlns:p14="http://schemas.microsoft.com/office/powerpoint/2010/main" val="256935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 and Sensory Processing and Integration</a:t>
            </a:r>
            <a:endParaRPr lang="en-US" dirty="0"/>
          </a:p>
        </p:txBody>
      </p:sp>
      <p:sp>
        <p:nvSpPr>
          <p:cNvPr id="3" name="Content Placeholder 2"/>
          <p:cNvSpPr>
            <a:spLocks noGrp="1"/>
          </p:cNvSpPr>
          <p:nvPr>
            <p:ph sz="quarter" idx="1"/>
          </p:nvPr>
        </p:nvSpPr>
        <p:spPr/>
        <p:txBody>
          <a:bodyPr/>
          <a:lstStyle/>
          <a:p>
            <a:r>
              <a:rPr lang="en-US" dirty="0" smtClean="0"/>
              <a:t>Occupational Therapists are recognized as the experts for sensory</a:t>
            </a:r>
          </a:p>
          <a:p>
            <a:r>
              <a:rPr lang="en-US" dirty="0" smtClean="0"/>
              <a:t>Two broad constructs:</a:t>
            </a:r>
          </a:p>
          <a:p>
            <a:pPr lvl="1"/>
            <a:r>
              <a:rPr lang="en-US" dirty="0" smtClean="0"/>
              <a:t>1. Differences in sensory </a:t>
            </a:r>
            <a:r>
              <a:rPr lang="en-US" dirty="0" err="1" smtClean="0"/>
              <a:t>responsitivity</a:t>
            </a:r>
            <a:r>
              <a:rPr lang="en-US" dirty="0" smtClean="0"/>
              <a:t> </a:t>
            </a:r>
          </a:p>
          <a:p>
            <a:pPr lvl="1"/>
            <a:r>
              <a:rPr lang="en-US" dirty="0" smtClean="0"/>
              <a:t>2. Differences in sensory discrimination and perception</a:t>
            </a:r>
          </a:p>
        </p:txBody>
      </p:sp>
    </p:spTree>
    <p:extLst>
      <p:ext uri="{BB962C8B-B14F-4D97-AF65-F5344CB8AC3E}">
        <p14:creationId xmlns:p14="http://schemas.microsoft.com/office/powerpoint/2010/main" val="240131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Integration Theory</a:t>
            </a:r>
            <a:endParaRPr lang="en-US" dirty="0"/>
          </a:p>
        </p:txBody>
      </p:sp>
      <p:sp>
        <p:nvSpPr>
          <p:cNvPr id="3" name="Content Placeholder 2"/>
          <p:cNvSpPr>
            <a:spLocks noGrp="1"/>
          </p:cNvSpPr>
          <p:nvPr>
            <p:ph sz="quarter" idx="1"/>
          </p:nvPr>
        </p:nvSpPr>
        <p:spPr/>
        <p:txBody>
          <a:bodyPr>
            <a:normAutofit/>
          </a:bodyPr>
          <a:lstStyle/>
          <a:p>
            <a:r>
              <a:rPr lang="en-US" dirty="0" smtClean="0"/>
              <a:t>A. Jean Ayres developed the SI theory</a:t>
            </a:r>
          </a:p>
          <a:p>
            <a:r>
              <a:rPr lang="en-US" dirty="0" smtClean="0"/>
              <a:t>Learning&lt;&gt;ability to take in and process sensation from movement and environment</a:t>
            </a:r>
          </a:p>
          <a:p>
            <a:pPr lvl="1"/>
            <a:r>
              <a:rPr lang="en-US" dirty="0" smtClean="0"/>
              <a:t>Then the ability to use it to plan and organize behavior</a:t>
            </a:r>
          </a:p>
          <a:p>
            <a:endParaRPr lang="en-US" dirty="0"/>
          </a:p>
          <a:p>
            <a:r>
              <a:rPr lang="en-US" dirty="0" smtClean="0"/>
              <a:t>There has been a recent movement to clarify and delineate ASI</a:t>
            </a:r>
          </a:p>
          <a:p>
            <a:pPr lvl="1"/>
            <a:r>
              <a:rPr lang="en-US" dirty="0" smtClean="0"/>
              <a:t>Causing confusion for occupational therapists</a:t>
            </a:r>
          </a:p>
        </p:txBody>
      </p:sp>
    </p:spTree>
    <p:extLst>
      <p:ext uri="{BB962C8B-B14F-4D97-AF65-F5344CB8AC3E}">
        <p14:creationId xmlns:p14="http://schemas.microsoft.com/office/powerpoint/2010/main" val="378336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Multifaceted Approach</a:t>
            </a:r>
            <a:endParaRPr lang="en-US" dirty="0"/>
          </a:p>
        </p:txBody>
      </p:sp>
      <p:sp>
        <p:nvSpPr>
          <p:cNvPr id="3" name="Content Placeholder 2"/>
          <p:cNvSpPr>
            <a:spLocks noGrp="1"/>
          </p:cNvSpPr>
          <p:nvPr>
            <p:ph sz="quarter" idx="1"/>
          </p:nvPr>
        </p:nvSpPr>
        <p:spPr/>
        <p:txBody>
          <a:bodyPr/>
          <a:lstStyle/>
          <a:p>
            <a:r>
              <a:rPr lang="en-US" dirty="0" smtClean="0"/>
              <a:t>3 Broad Types of Intervention</a:t>
            </a:r>
          </a:p>
          <a:p>
            <a:pPr marL="880110" lvl="1" indent="-514350">
              <a:buFont typeface="+mj-lt"/>
              <a:buAutoNum type="arabicPeriod"/>
            </a:pPr>
            <a:r>
              <a:rPr lang="en-US" dirty="0" smtClean="0"/>
              <a:t>Environmental supports and adaptations</a:t>
            </a:r>
          </a:p>
          <a:p>
            <a:pPr marL="880110" lvl="1" indent="-514350">
              <a:buFont typeface="+mj-lt"/>
              <a:buAutoNum type="arabicPeriod"/>
            </a:pPr>
            <a:r>
              <a:rPr lang="en-US" dirty="0" smtClean="0"/>
              <a:t>Caregiver-focused interventions</a:t>
            </a:r>
          </a:p>
          <a:p>
            <a:pPr marL="880110" lvl="1" indent="-514350">
              <a:buFont typeface="+mj-lt"/>
              <a:buAutoNum type="arabicPeriod"/>
            </a:pPr>
            <a:r>
              <a:rPr lang="en-US" dirty="0" smtClean="0"/>
              <a:t>Child-focused, therapist-led interventions</a:t>
            </a:r>
            <a:endParaRPr lang="en-US" dirty="0"/>
          </a:p>
        </p:txBody>
      </p:sp>
    </p:spTree>
    <p:extLst>
      <p:ext uri="{BB962C8B-B14F-4D97-AF65-F5344CB8AC3E}">
        <p14:creationId xmlns:p14="http://schemas.microsoft.com/office/powerpoint/2010/main" val="330603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Supports and Adaptations</a:t>
            </a:r>
            <a:endParaRPr lang="en-US" dirty="0"/>
          </a:p>
        </p:txBody>
      </p:sp>
      <p:sp>
        <p:nvSpPr>
          <p:cNvPr id="3" name="Content Placeholder 2"/>
          <p:cNvSpPr>
            <a:spLocks noGrp="1"/>
          </p:cNvSpPr>
          <p:nvPr>
            <p:ph sz="quarter" idx="1"/>
          </p:nvPr>
        </p:nvSpPr>
        <p:spPr>
          <a:xfrm>
            <a:off x="612649" y="1600200"/>
            <a:ext cx="4992284" cy="5105400"/>
          </a:xfrm>
        </p:spPr>
        <p:txBody>
          <a:bodyPr>
            <a:normAutofit fontScale="85000" lnSpcReduction="20000"/>
          </a:bodyPr>
          <a:lstStyle/>
          <a:p>
            <a:r>
              <a:rPr lang="en-US" dirty="0" smtClean="0"/>
              <a:t>Environment=Huge impact on performance</a:t>
            </a:r>
          </a:p>
          <a:p>
            <a:endParaRPr lang="en-US" dirty="0"/>
          </a:p>
          <a:p>
            <a:r>
              <a:rPr lang="en-US" dirty="0" smtClean="0"/>
              <a:t>To enhance sensory stimulation</a:t>
            </a:r>
          </a:p>
          <a:p>
            <a:pPr lvl="1"/>
            <a:r>
              <a:rPr lang="en-US" dirty="0" smtClean="0"/>
              <a:t>Altered seating</a:t>
            </a:r>
          </a:p>
          <a:p>
            <a:pPr lvl="1"/>
            <a:r>
              <a:rPr lang="en-US" dirty="0" smtClean="0"/>
              <a:t>Compression clothing</a:t>
            </a:r>
          </a:p>
          <a:p>
            <a:pPr lvl="1"/>
            <a:r>
              <a:rPr lang="en-US" dirty="0" smtClean="0"/>
              <a:t>Fidget toys</a:t>
            </a:r>
          </a:p>
          <a:p>
            <a:pPr lvl="1"/>
            <a:r>
              <a:rPr lang="en-US" dirty="0" smtClean="0"/>
              <a:t>Weighted tools</a:t>
            </a:r>
          </a:p>
          <a:p>
            <a:r>
              <a:rPr lang="en-US" dirty="0" smtClean="0"/>
              <a:t>To reduce sensory stimulation</a:t>
            </a:r>
          </a:p>
          <a:p>
            <a:pPr lvl="1"/>
            <a:r>
              <a:rPr lang="en-US" dirty="0" smtClean="0"/>
              <a:t>Headphones</a:t>
            </a:r>
          </a:p>
          <a:p>
            <a:pPr lvl="1"/>
            <a:r>
              <a:rPr lang="en-US" dirty="0" smtClean="0"/>
              <a:t>Visors</a:t>
            </a:r>
          </a:p>
          <a:p>
            <a:pPr lvl="1"/>
            <a:r>
              <a:rPr lang="en-US" dirty="0" smtClean="0"/>
              <a:t>Sunglasses</a:t>
            </a:r>
          </a:p>
          <a:p>
            <a:pPr lvl="1"/>
            <a:r>
              <a:rPr lang="en-US" dirty="0" smtClean="0"/>
              <a:t>Soundproof rooms</a:t>
            </a:r>
          </a:p>
          <a:p>
            <a:pPr lvl="1"/>
            <a:r>
              <a:rPr lang="en-US" dirty="0" smtClean="0"/>
              <a:t>Light covers</a:t>
            </a:r>
          </a:p>
        </p:txBody>
      </p:sp>
      <p:pic>
        <p:nvPicPr>
          <p:cNvPr id="4" name="Picture 3"/>
          <p:cNvPicPr>
            <a:picLocks noChangeAspect="1"/>
          </p:cNvPicPr>
          <p:nvPr/>
        </p:nvPicPr>
        <p:blipFill>
          <a:blip r:embed="rId3"/>
          <a:stretch>
            <a:fillRect/>
          </a:stretch>
        </p:blipFill>
        <p:spPr>
          <a:xfrm>
            <a:off x="5629148" y="1786467"/>
            <a:ext cx="3136900" cy="4064000"/>
          </a:xfrm>
          <a:prstGeom prst="rect">
            <a:avLst/>
          </a:prstGeom>
        </p:spPr>
      </p:pic>
      <p:sp>
        <p:nvSpPr>
          <p:cNvPr id="5" name="TextBox 4"/>
          <p:cNvSpPr txBox="1"/>
          <p:nvPr/>
        </p:nvSpPr>
        <p:spPr>
          <a:xfrm>
            <a:off x="5740400" y="6027003"/>
            <a:ext cx="3403600" cy="646331"/>
          </a:xfrm>
          <a:prstGeom prst="rect">
            <a:avLst/>
          </a:prstGeom>
          <a:noFill/>
        </p:spPr>
        <p:txBody>
          <a:bodyPr wrap="square" rtlCol="0">
            <a:spAutoFit/>
          </a:bodyPr>
          <a:lstStyle/>
          <a:p>
            <a:r>
              <a:rPr lang="en-US" sz="1200" dirty="0" smtClean="0"/>
              <a:t>Retrieved from http</a:t>
            </a:r>
            <a:r>
              <a:rPr lang="en-US" sz="1200" dirty="0"/>
              <a:t>://</a:t>
            </a:r>
            <a:r>
              <a:rPr lang="en-US" sz="1200" dirty="0" err="1"/>
              <a:t>gogreencyclopedia.blogspot.com</a:t>
            </a:r>
            <a:r>
              <a:rPr lang="en-US" sz="1200" dirty="0"/>
              <a:t>/2013/09/50-facts-about-your-environment-for-kids.html</a:t>
            </a:r>
          </a:p>
        </p:txBody>
      </p:sp>
    </p:spTree>
    <p:extLst>
      <p:ext uri="{BB962C8B-B14F-4D97-AF65-F5344CB8AC3E}">
        <p14:creationId xmlns:p14="http://schemas.microsoft.com/office/powerpoint/2010/main" val="222904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Caregiver-Focused Interventions</a:t>
            </a:r>
            <a:endParaRPr lang="en-US" dirty="0"/>
          </a:p>
        </p:txBody>
      </p:sp>
      <p:sp>
        <p:nvSpPr>
          <p:cNvPr id="3" name="Content Placeholder 2"/>
          <p:cNvSpPr>
            <a:spLocks noGrp="1"/>
          </p:cNvSpPr>
          <p:nvPr>
            <p:ph sz="quarter" idx="1"/>
          </p:nvPr>
        </p:nvSpPr>
        <p:spPr>
          <a:xfrm>
            <a:off x="612648" y="1600201"/>
            <a:ext cx="8153400" cy="3022600"/>
          </a:xfrm>
        </p:spPr>
        <p:txBody>
          <a:bodyPr>
            <a:normAutofit lnSpcReduction="10000"/>
          </a:bodyPr>
          <a:lstStyle/>
          <a:p>
            <a:r>
              <a:rPr lang="en-US" dirty="0" smtClean="0"/>
              <a:t>Coaching and caregiver-mediated intervention approaches</a:t>
            </a:r>
          </a:p>
          <a:p>
            <a:r>
              <a:rPr lang="en-US" dirty="0" smtClean="0"/>
              <a:t>OT’s can work with the caregiver to:</a:t>
            </a:r>
          </a:p>
          <a:p>
            <a:pPr lvl="1"/>
            <a:r>
              <a:rPr lang="en-US" dirty="0" smtClean="0"/>
              <a:t>Develop ability to facilitate learning opportunities for the child</a:t>
            </a:r>
          </a:p>
          <a:p>
            <a:pPr lvl="1"/>
            <a:r>
              <a:rPr lang="en-US" dirty="0" smtClean="0"/>
              <a:t>Scaffold child’s participation in meaningful tasks</a:t>
            </a:r>
          </a:p>
          <a:p>
            <a:pPr lvl="1"/>
            <a:r>
              <a:rPr lang="en-US" dirty="0" smtClean="0"/>
              <a:t>Skill-fully </a:t>
            </a:r>
            <a:r>
              <a:rPr lang="en-US" dirty="0" smtClean="0"/>
              <a:t>respond to child’s sensory needs</a:t>
            </a:r>
            <a:endParaRPr lang="en-US" dirty="0"/>
          </a:p>
        </p:txBody>
      </p:sp>
      <p:pic>
        <p:nvPicPr>
          <p:cNvPr id="4" name="Picture 3"/>
          <p:cNvPicPr>
            <a:picLocks noChangeAspect="1"/>
          </p:cNvPicPr>
          <p:nvPr/>
        </p:nvPicPr>
        <p:blipFill>
          <a:blip r:embed="rId3"/>
          <a:stretch>
            <a:fillRect/>
          </a:stretch>
        </p:blipFill>
        <p:spPr>
          <a:xfrm>
            <a:off x="2082800" y="4622801"/>
            <a:ext cx="5418667" cy="1806898"/>
          </a:xfrm>
          <a:prstGeom prst="rect">
            <a:avLst/>
          </a:prstGeom>
        </p:spPr>
      </p:pic>
      <p:sp>
        <p:nvSpPr>
          <p:cNvPr id="5" name="TextBox 4"/>
          <p:cNvSpPr txBox="1"/>
          <p:nvPr/>
        </p:nvSpPr>
        <p:spPr>
          <a:xfrm>
            <a:off x="2336800" y="6429699"/>
            <a:ext cx="5164667" cy="400110"/>
          </a:xfrm>
          <a:prstGeom prst="rect">
            <a:avLst/>
          </a:prstGeom>
          <a:noFill/>
        </p:spPr>
        <p:txBody>
          <a:bodyPr wrap="square" rtlCol="0">
            <a:spAutoFit/>
          </a:bodyPr>
          <a:lstStyle/>
          <a:p>
            <a:r>
              <a:rPr lang="en-US" sz="1000" dirty="0"/>
              <a:t>Retrieved from https://</a:t>
            </a:r>
            <a:r>
              <a:rPr lang="en-US" sz="1000" dirty="0" err="1"/>
              <a:t>arunimabasu.wordpress.com</a:t>
            </a:r>
            <a:r>
              <a:rPr lang="en-US" sz="1000" dirty="0"/>
              <a:t>/2014/12/18/nurturing-positivism-individuality-and-creativity-among-your-kids-during-vacations/ </a:t>
            </a:r>
          </a:p>
        </p:txBody>
      </p:sp>
    </p:spTree>
    <p:extLst>
      <p:ext uri="{BB962C8B-B14F-4D97-AF65-F5344CB8AC3E}">
        <p14:creationId xmlns:p14="http://schemas.microsoft.com/office/powerpoint/2010/main" val="226513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 of Caregiver-Focused Interventions</a:t>
            </a:r>
            <a:endParaRPr lang="en-US" dirty="0"/>
          </a:p>
        </p:txBody>
      </p:sp>
      <p:sp>
        <p:nvSpPr>
          <p:cNvPr id="3" name="Content Placeholder 2"/>
          <p:cNvSpPr>
            <a:spLocks noGrp="1"/>
          </p:cNvSpPr>
          <p:nvPr>
            <p:ph sz="quarter" idx="1"/>
          </p:nvPr>
        </p:nvSpPr>
        <p:spPr>
          <a:xfrm>
            <a:off x="612648" y="1600200"/>
            <a:ext cx="8153399" cy="4495800"/>
          </a:xfrm>
        </p:spPr>
        <p:txBody>
          <a:bodyPr>
            <a:normAutofit fontScale="92500" lnSpcReduction="20000"/>
          </a:bodyPr>
          <a:lstStyle/>
          <a:p>
            <a:r>
              <a:rPr lang="en-US" dirty="0" smtClean="0"/>
              <a:t>For the child:</a:t>
            </a:r>
          </a:p>
          <a:p>
            <a:pPr lvl="1"/>
            <a:r>
              <a:rPr lang="en-US" dirty="0" smtClean="0"/>
              <a:t>Play</a:t>
            </a:r>
          </a:p>
          <a:p>
            <a:pPr lvl="1"/>
            <a:r>
              <a:rPr lang="en-US" dirty="0" smtClean="0"/>
              <a:t>Social skills</a:t>
            </a:r>
          </a:p>
          <a:p>
            <a:pPr lvl="1"/>
            <a:r>
              <a:rPr lang="en-US" dirty="0" smtClean="0"/>
              <a:t>Social-emotional development</a:t>
            </a:r>
          </a:p>
          <a:p>
            <a:pPr lvl="1"/>
            <a:r>
              <a:rPr lang="en-US" dirty="0" smtClean="0"/>
              <a:t>Joint attention</a:t>
            </a:r>
          </a:p>
          <a:p>
            <a:pPr lvl="1"/>
            <a:r>
              <a:rPr lang="en-US" dirty="0" smtClean="0"/>
              <a:t>Social communication</a:t>
            </a:r>
          </a:p>
          <a:p>
            <a:r>
              <a:rPr lang="en-US" dirty="0" smtClean="0"/>
              <a:t>For the parent: </a:t>
            </a:r>
          </a:p>
          <a:p>
            <a:pPr lvl="1"/>
            <a:r>
              <a:rPr lang="en-US" dirty="0" smtClean="0"/>
              <a:t>Reduced parental stress</a:t>
            </a:r>
          </a:p>
          <a:p>
            <a:pPr lvl="1"/>
            <a:r>
              <a:rPr lang="en-US" dirty="0" smtClean="0"/>
              <a:t>Increased maternal competency</a:t>
            </a:r>
          </a:p>
          <a:p>
            <a:pPr lvl="1"/>
            <a:r>
              <a:rPr lang="en-US" dirty="0" smtClean="0"/>
              <a:t>Improved family relationships</a:t>
            </a:r>
          </a:p>
          <a:p>
            <a:pPr lvl="1"/>
            <a:r>
              <a:rPr lang="en-US" dirty="0" smtClean="0"/>
              <a:t>Enhancing parenting efficacy</a:t>
            </a:r>
            <a:endParaRPr lang="en-US" dirty="0"/>
          </a:p>
        </p:txBody>
      </p:sp>
    </p:spTree>
    <p:extLst>
      <p:ext uri="{BB962C8B-B14F-4D97-AF65-F5344CB8AC3E}">
        <p14:creationId xmlns:p14="http://schemas.microsoft.com/office/powerpoint/2010/main" val="18446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Outcomes of Caregiver-Focused </a:t>
            </a:r>
            <a:r>
              <a:rPr lang="en-US" dirty="0" smtClean="0"/>
              <a:t>Interventions, continued..</a:t>
            </a:r>
            <a:endParaRPr lang="en-US" dirty="0"/>
          </a:p>
        </p:txBody>
      </p:sp>
      <p:sp>
        <p:nvSpPr>
          <p:cNvPr id="3" name="Content Placeholder 2"/>
          <p:cNvSpPr>
            <a:spLocks noGrp="1"/>
          </p:cNvSpPr>
          <p:nvPr>
            <p:ph sz="quarter" idx="1"/>
          </p:nvPr>
        </p:nvSpPr>
        <p:spPr/>
        <p:txBody>
          <a:bodyPr/>
          <a:lstStyle/>
          <a:p>
            <a:r>
              <a:rPr lang="en-US" dirty="0" err="1" smtClean="0"/>
              <a:t>Baranek</a:t>
            </a:r>
            <a:r>
              <a:rPr lang="en-US" dirty="0" smtClean="0"/>
              <a:t> and colleagues (2015):</a:t>
            </a:r>
            <a:endParaRPr lang="en-US" dirty="0"/>
          </a:p>
          <a:p>
            <a:pPr lvl="1"/>
            <a:r>
              <a:rPr lang="en-US" dirty="0" smtClean="0"/>
              <a:t>Parent/child interactions and behaviors improved</a:t>
            </a:r>
          </a:p>
          <a:p>
            <a:pPr lvl="1"/>
            <a:r>
              <a:rPr lang="en-US" dirty="0" smtClean="0"/>
              <a:t>Sensory responsiveness also improved</a:t>
            </a:r>
          </a:p>
          <a:p>
            <a:r>
              <a:rPr lang="en-US" dirty="0" smtClean="0"/>
              <a:t>Dunn, Cox, Foster, </a:t>
            </a:r>
            <a:r>
              <a:rPr lang="en-US" dirty="0" err="1" smtClean="0"/>
              <a:t>Mische</a:t>
            </a:r>
            <a:r>
              <a:rPr lang="en-US" dirty="0" smtClean="0"/>
              <a:t>-Lawson, and </a:t>
            </a:r>
            <a:r>
              <a:rPr lang="en-US" dirty="0" err="1" smtClean="0"/>
              <a:t>Tanquary</a:t>
            </a:r>
            <a:r>
              <a:rPr lang="en-US" dirty="0" smtClean="0"/>
              <a:t> (2012)</a:t>
            </a:r>
          </a:p>
          <a:p>
            <a:pPr lvl="1"/>
            <a:r>
              <a:rPr lang="en-US" dirty="0" smtClean="0"/>
              <a:t>Improvement in children’s daily participation</a:t>
            </a:r>
          </a:p>
          <a:p>
            <a:pPr lvl="1"/>
            <a:r>
              <a:rPr lang="en-US" dirty="0" smtClean="0"/>
              <a:t>Increased parent competency</a:t>
            </a:r>
            <a:endParaRPr lang="en-US" dirty="0"/>
          </a:p>
        </p:txBody>
      </p:sp>
    </p:spTree>
    <p:extLst>
      <p:ext uri="{BB962C8B-B14F-4D97-AF65-F5344CB8AC3E}">
        <p14:creationId xmlns:p14="http://schemas.microsoft.com/office/powerpoint/2010/main" val="19700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Child-Focused Interventions</a:t>
            </a:r>
            <a:endParaRPr lang="en-US" dirty="0"/>
          </a:p>
        </p:txBody>
      </p:sp>
      <p:sp>
        <p:nvSpPr>
          <p:cNvPr id="3" name="Content Placeholder 2"/>
          <p:cNvSpPr>
            <a:spLocks noGrp="1"/>
          </p:cNvSpPr>
          <p:nvPr>
            <p:ph sz="quarter" idx="1"/>
          </p:nvPr>
        </p:nvSpPr>
        <p:spPr/>
        <p:txBody>
          <a:bodyPr/>
          <a:lstStyle/>
          <a:p>
            <a:r>
              <a:rPr lang="en-US" dirty="0" smtClean="0"/>
              <a:t>5 Approaches:</a:t>
            </a:r>
          </a:p>
          <a:p>
            <a:pPr marL="514350" indent="-514350">
              <a:buFont typeface="+mj-lt"/>
              <a:buAutoNum type="arabicPeriod"/>
            </a:pPr>
            <a:r>
              <a:rPr lang="en-US" dirty="0" smtClean="0"/>
              <a:t>Interventions to enhance sensory processing and integration</a:t>
            </a:r>
          </a:p>
          <a:p>
            <a:pPr marL="514350" indent="-514350">
              <a:buFont typeface="+mj-lt"/>
              <a:buAutoNum type="arabicPeriod"/>
            </a:pPr>
            <a:r>
              <a:rPr lang="en-US" dirty="0" smtClean="0"/>
              <a:t>Behavioral approaches</a:t>
            </a:r>
          </a:p>
          <a:p>
            <a:pPr marL="514350" indent="-514350">
              <a:buFont typeface="+mj-lt"/>
              <a:buAutoNum type="arabicPeriod"/>
            </a:pPr>
            <a:r>
              <a:rPr lang="en-US" dirty="0" smtClean="0"/>
              <a:t>Practice and developmental skill building</a:t>
            </a:r>
          </a:p>
          <a:p>
            <a:pPr marL="514350" indent="-514350">
              <a:buFont typeface="+mj-lt"/>
              <a:buAutoNum type="arabicPeriod"/>
            </a:pPr>
            <a:r>
              <a:rPr lang="en-US" dirty="0" smtClean="0"/>
              <a:t>Cognitive approaches</a:t>
            </a:r>
          </a:p>
          <a:p>
            <a:pPr marL="514350" indent="-514350">
              <a:buFont typeface="+mj-lt"/>
              <a:buAutoNum type="arabicPeriod"/>
            </a:pPr>
            <a:r>
              <a:rPr lang="en-US" dirty="0" smtClean="0"/>
              <a:t>Biomechanical approaches</a:t>
            </a:r>
            <a:endParaRPr lang="en-US" dirty="0"/>
          </a:p>
        </p:txBody>
      </p:sp>
    </p:spTree>
    <p:extLst>
      <p:ext uri="{BB962C8B-B14F-4D97-AF65-F5344CB8AC3E}">
        <p14:creationId xmlns:p14="http://schemas.microsoft.com/office/powerpoint/2010/main" val="1732731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4589</TotalTime>
  <Words>2546</Words>
  <Application>Microsoft Macintosh PowerPoint</Application>
  <PresentationFormat>On-screen Show (4:3)</PresentationFormat>
  <Paragraphs>203</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Using a multifaceted approach to working with children who have differences in sensory processing and integration</vt:lpstr>
      <vt:lpstr>OT and Sensory Processing and Integration</vt:lpstr>
      <vt:lpstr>Sensory Integration Theory</vt:lpstr>
      <vt:lpstr>Multifaceted Approach</vt:lpstr>
      <vt:lpstr>Environmental Supports and Adaptations</vt:lpstr>
      <vt:lpstr>Caregiver-Focused Interventions</vt:lpstr>
      <vt:lpstr>Outcomes of Caregiver-Focused Interventions</vt:lpstr>
      <vt:lpstr>Outcomes of Caregiver-Focused Interventions, continued..</vt:lpstr>
      <vt:lpstr>Child-Focused Interventions</vt:lpstr>
      <vt:lpstr>Interventions to Enhance Sensory Processing and Integration</vt:lpstr>
      <vt:lpstr>Behavioral Approaches</vt:lpstr>
      <vt:lpstr>Practice and Developmental Skill Building</vt:lpstr>
      <vt:lpstr>Cognitive Approaches</vt:lpstr>
      <vt:lpstr>Biomechanical Approaches</vt:lpstr>
      <vt:lpstr>Directions for action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 multifaceted approach to working with children who have differences in sensory processing and integration</dc:title>
  <dc:creator>Mary Kate Henderson</dc:creator>
  <cp:lastModifiedBy>Mary Kate Henderson</cp:lastModifiedBy>
  <cp:revision>45</cp:revision>
  <cp:lastPrinted>2018-03-27T01:54:19Z</cp:lastPrinted>
  <dcterms:created xsi:type="dcterms:W3CDTF">2018-03-11T21:30:45Z</dcterms:created>
  <dcterms:modified xsi:type="dcterms:W3CDTF">2018-03-27T16:31:48Z</dcterms:modified>
</cp:coreProperties>
</file>